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320" r:id="rId3"/>
    <p:sldId id="369" r:id="rId4"/>
    <p:sldId id="372" r:id="rId5"/>
    <p:sldId id="373" r:id="rId6"/>
    <p:sldId id="354" r:id="rId7"/>
    <p:sldId id="370" r:id="rId8"/>
    <p:sldId id="307" r:id="rId9"/>
    <p:sldId id="322" r:id="rId10"/>
    <p:sldId id="359" r:id="rId11"/>
    <p:sldId id="377" r:id="rId12"/>
    <p:sldId id="375" r:id="rId13"/>
    <p:sldId id="326" r:id="rId14"/>
    <p:sldId id="371" r:id="rId15"/>
    <p:sldId id="330" r:id="rId16"/>
    <p:sldId id="353" r:id="rId17"/>
    <p:sldId id="336" r:id="rId18"/>
    <p:sldId id="355" r:id="rId19"/>
    <p:sldId id="347" r:id="rId20"/>
    <p:sldId id="361" r:id="rId21"/>
    <p:sldId id="363" r:id="rId22"/>
    <p:sldId id="368" r:id="rId23"/>
    <p:sldId id="364" r:id="rId24"/>
    <p:sldId id="366" r:id="rId25"/>
    <p:sldId id="367" r:id="rId26"/>
    <p:sldId id="3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1335"/>
    <p:restoredTop sz="72284"/>
  </p:normalViewPr>
  <p:slideViewPr>
    <p:cSldViewPr snapToGrid="0" snapToObjects="1">
      <p:cViewPr varScale="1">
        <p:scale>
          <a:sx n="45" d="100"/>
          <a:sy n="45" d="100"/>
        </p:scale>
        <p:origin x="192" y="336"/>
      </p:cViewPr>
      <p:guideLst/>
    </p:cSldViewPr>
  </p:slideViewPr>
  <p:notesTextViewPr>
    <p:cViewPr>
      <p:scale>
        <a:sx n="200" d="100"/>
        <a:sy n="2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559772-871F-4B6C-BD7E-60437A7FF1AB}"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1DBE616-64CF-4F17-9DB1-7EC5E97CC6C3}">
      <dgm:prSet/>
      <dgm:spPr/>
      <dgm:t>
        <a:bodyPr/>
        <a:lstStyle/>
        <a:p>
          <a:r>
            <a:rPr lang="en-US" dirty="0"/>
            <a:t>Encapsulation</a:t>
          </a:r>
        </a:p>
      </dgm:t>
    </dgm:pt>
    <dgm:pt modelId="{C78BD4EA-2EAA-47DC-9DA6-65A0A818373A}" type="parTrans" cxnId="{0E305B75-7760-4AD2-B56F-E49F40F69542}">
      <dgm:prSet/>
      <dgm:spPr/>
      <dgm:t>
        <a:bodyPr/>
        <a:lstStyle/>
        <a:p>
          <a:endParaRPr lang="en-US"/>
        </a:p>
      </dgm:t>
    </dgm:pt>
    <dgm:pt modelId="{091015AA-9F23-4599-8DCB-4BD7D149DB56}" type="sibTrans" cxnId="{0E305B75-7760-4AD2-B56F-E49F40F69542}">
      <dgm:prSet/>
      <dgm:spPr/>
      <dgm:t>
        <a:bodyPr/>
        <a:lstStyle/>
        <a:p>
          <a:endParaRPr lang="en-US"/>
        </a:p>
      </dgm:t>
    </dgm:pt>
    <dgm:pt modelId="{05E676EE-EA48-465D-AEA1-A69067833B04}">
      <dgm:prSet/>
      <dgm:spPr/>
      <dgm:t>
        <a:bodyPr/>
        <a:lstStyle/>
        <a:p>
          <a:r>
            <a:rPr lang="en-US" dirty="0"/>
            <a:t>Mobility</a:t>
          </a:r>
        </a:p>
      </dgm:t>
    </dgm:pt>
    <dgm:pt modelId="{7D40F916-C218-4D76-BD5D-689E15E1E5BF}" type="parTrans" cxnId="{5778A9A4-0FB2-4091-A478-EE3901DEC24F}">
      <dgm:prSet/>
      <dgm:spPr/>
      <dgm:t>
        <a:bodyPr/>
        <a:lstStyle/>
        <a:p>
          <a:endParaRPr lang="en-US"/>
        </a:p>
      </dgm:t>
    </dgm:pt>
    <dgm:pt modelId="{A259D9DB-3571-4EE6-8C65-659C35820F15}" type="sibTrans" cxnId="{5778A9A4-0FB2-4091-A478-EE3901DEC24F}">
      <dgm:prSet/>
      <dgm:spPr/>
      <dgm:t>
        <a:bodyPr/>
        <a:lstStyle/>
        <a:p>
          <a:endParaRPr lang="en-US"/>
        </a:p>
      </dgm:t>
    </dgm:pt>
    <dgm:pt modelId="{6F1DBBF0-20C8-4DD3-AF21-8F0119F2D61A}">
      <dgm:prSet/>
      <dgm:spPr/>
      <dgm:t>
        <a:bodyPr/>
        <a:lstStyle/>
        <a:p>
          <a:r>
            <a:rPr lang="en-US" dirty="0"/>
            <a:t>Run software anywhere</a:t>
          </a:r>
        </a:p>
      </dgm:t>
    </dgm:pt>
    <dgm:pt modelId="{F33B06E4-407F-464D-BD6A-EB87C3FF4C49}" type="parTrans" cxnId="{DBC3CA5D-5E77-4729-9857-7E70213E0B1B}">
      <dgm:prSet/>
      <dgm:spPr/>
      <dgm:t>
        <a:bodyPr/>
        <a:lstStyle/>
        <a:p>
          <a:endParaRPr lang="en-US"/>
        </a:p>
      </dgm:t>
    </dgm:pt>
    <dgm:pt modelId="{257D7CDF-A86C-430F-BA48-2A16D67600EE}" type="sibTrans" cxnId="{DBC3CA5D-5E77-4729-9857-7E70213E0B1B}">
      <dgm:prSet/>
      <dgm:spPr/>
      <dgm:t>
        <a:bodyPr/>
        <a:lstStyle/>
        <a:p>
          <a:endParaRPr lang="en-US"/>
        </a:p>
      </dgm:t>
    </dgm:pt>
    <dgm:pt modelId="{4E0A06DF-FD7C-4837-B1E7-D3DD15E07969}">
      <dgm:prSet/>
      <dgm:spPr/>
      <dgm:t>
        <a:bodyPr/>
        <a:lstStyle/>
        <a:p>
          <a:r>
            <a:rPr lang="en-US" dirty="0"/>
            <a:t>Use on HPCs</a:t>
          </a:r>
        </a:p>
      </dgm:t>
    </dgm:pt>
    <dgm:pt modelId="{FC6DD7A4-76C8-411F-AAE8-5FBD64CAE328}" type="parTrans" cxnId="{F935C764-9716-42E2-834A-0F14DE6B2FF7}">
      <dgm:prSet/>
      <dgm:spPr/>
      <dgm:t>
        <a:bodyPr/>
        <a:lstStyle/>
        <a:p>
          <a:endParaRPr lang="en-US"/>
        </a:p>
      </dgm:t>
    </dgm:pt>
    <dgm:pt modelId="{51EBEF99-B4D8-42E9-8F4E-CB0786F08405}" type="sibTrans" cxnId="{F935C764-9716-42E2-834A-0F14DE6B2FF7}">
      <dgm:prSet/>
      <dgm:spPr/>
      <dgm:t>
        <a:bodyPr/>
        <a:lstStyle/>
        <a:p>
          <a:endParaRPr lang="en-US"/>
        </a:p>
      </dgm:t>
    </dgm:pt>
    <dgm:pt modelId="{5CDDE733-15F4-427B-818A-F27E1B113355}" type="pres">
      <dgm:prSet presAssocID="{31559772-871F-4B6C-BD7E-60437A7FF1AB}" presName="root" presStyleCnt="0">
        <dgm:presLayoutVars>
          <dgm:dir/>
          <dgm:resizeHandles val="exact"/>
        </dgm:presLayoutVars>
      </dgm:prSet>
      <dgm:spPr/>
    </dgm:pt>
    <dgm:pt modelId="{2E3F54B9-B7BD-42FA-B517-B90F25DCF1F1}" type="pres">
      <dgm:prSet presAssocID="{31559772-871F-4B6C-BD7E-60437A7FF1AB}" presName="container" presStyleCnt="0">
        <dgm:presLayoutVars>
          <dgm:dir/>
          <dgm:resizeHandles val="exact"/>
        </dgm:presLayoutVars>
      </dgm:prSet>
      <dgm:spPr/>
    </dgm:pt>
    <dgm:pt modelId="{03934566-9A44-4256-859C-B72F5C7B8801}" type="pres">
      <dgm:prSet presAssocID="{41DBE616-64CF-4F17-9DB1-7EC5E97CC6C3}" presName="compNode" presStyleCnt="0"/>
      <dgm:spPr/>
    </dgm:pt>
    <dgm:pt modelId="{8CA11C1D-DDF5-42FB-AFE5-A12E9B17D0E5}" type="pres">
      <dgm:prSet presAssocID="{41DBE616-64CF-4F17-9DB1-7EC5E97CC6C3}" presName="iconBgRect" presStyleLbl="bgShp" presStyleIdx="0" presStyleCnt="4"/>
      <dgm:spPr/>
    </dgm:pt>
    <dgm:pt modelId="{F3EFB0D8-F695-41B5-BB2E-46FF888B16CB}" type="pres">
      <dgm:prSet presAssocID="{41DBE616-64CF-4F17-9DB1-7EC5E97CC6C3}"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ox"/>
        </a:ext>
      </dgm:extLst>
    </dgm:pt>
    <dgm:pt modelId="{8E965BDA-B4C8-4F5E-B3F8-736C0867828F}" type="pres">
      <dgm:prSet presAssocID="{41DBE616-64CF-4F17-9DB1-7EC5E97CC6C3}" presName="spaceRect" presStyleCnt="0"/>
      <dgm:spPr/>
    </dgm:pt>
    <dgm:pt modelId="{E83B2337-69C5-4D0D-B202-7051E8A8AE3E}" type="pres">
      <dgm:prSet presAssocID="{41DBE616-64CF-4F17-9DB1-7EC5E97CC6C3}" presName="textRect" presStyleLbl="revTx" presStyleIdx="0" presStyleCnt="4">
        <dgm:presLayoutVars>
          <dgm:chMax val="1"/>
          <dgm:chPref val="1"/>
        </dgm:presLayoutVars>
      </dgm:prSet>
      <dgm:spPr/>
    </dgm:pt>
    <dgm:pt modelId="{4F8BF306-2DEB-40D1-B85D-F641689DFBB0}" type="pres">
      <dgm:prSet presAssocID="{091015AA-9F23-4599-8DCB-4BD7D149DB56}" presName="sibTrans" presStyleLbl="sibTrans2D1" presStyleIdx="0" presStyleCnt="0"/>
      <dgm:spPr/>
    </dgm:pt>
    <dgm:pt modelId="{848F8B18-52AF-4919-82E4-062B0D7D3922}" type="pres">
      <dgm:prSet presAssocID="{05E676EE-EA48-465D-AEA1-A69067833B04}" presName="compNode" presStyleCnt="0"/>
      <dgm:spPr/>
    </dgm:pt>
    <dgm:pt modelId="{EBC712B6-4EA1-471C-8279-EFCBDDB1CEFD}" type="pres">
      <dgm:prSet presAssocID="{05E676EE-EA48-465D-AEA1-A69067833B04}" presName="iconBgRect" presStyleLbl="bgShp" presStyleIdx="1" presStyleCnt="4"/>
      <dgm:spPr/>
    </dgm:pt>
    <dgm:pt modelId="{D18CD5AE-086E-4443-B635-9EE31684AABA}" type="pres">
      <dgm:prSet presAssocID="{05E676EE-EA48-465D-AEA1-A69067833B0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
        </a:ext>
      </dgm:extLst>
    </dgm:pt>
    <dgm:pt modelId="{735828BE-9865-4EA6-B2B3-96DF385920E6}" type="pres">
      <dgm:prSet presAssocID="{05E676EE-EA48-465D-AEA1-A69067833B04}" presName="spaceRect" presStyleCnt="0"/>
      <dgm:spPr/>
    </dgm:pt>
    <dgm:pt modelId="{5F6DF20C-4EEA-44F7-858D-7B2E554195AF}" type="pres">
      <dgm:prSet presAssocID="{05E676EE-EA48-465D-AEA1-A69067833B04}" presName="textRect" presStyleLbl="revTx" presStyleIdx="1" presStyleCnt="4">
        <dgm:presLayoutVars>
          <dgm:chMax val="1"/>
          <dgm:chPref val="1"/>
        </dgm:presLayoutVars>
      </dgm:prSet>
      <dgm:spPr/>
    </dgm:pt>
    <dgm:pt modelId="{334E00DF-C204-4CBD-804D-ED3F789B3A5C}" type="pres">
      <dgm:prSet presAssocID="{A259D9DB-3571-4EE6-8C65-659C35820F15}" presName="sibTrans" presStyleLbl="sibTrans2D1" presStyleIdx="0" presStyleCnt="0"/>
      <dgm:spPr/>
    </dgm:pt>
    <dgm:pt modelId="{4222DCCA-EEE7-4E9A-B80A-C2B7ECEBDCCD}" type="pres">
      <dgm:prSet presAssocID="{6F1DBBF0-20C8-4DD3-AF21-8F0119F2D61A}" presName="compNode" presStyleCnt="0"/>
      <dgm:spPr/>
    </dgm:pt>
    <dgm:pt modelId="{E173E4F9-ECF1-4979-AEB3-1E190FC91029}" type="pres">
      <dgm:prSet presAssocID="{6F1DBBF0-20C8-4DD3-AF21-8F0119F2D61A}" presName="iconBgRect" presStyleLbl="bgShp" presStyleIdx="2" presStyleCnt="4"/>
      <dgm:spPr/>
    </dgm:pt>
    <dgm:pt modelId="{5B3219EE-5B0F-4352-9747-F54F8117B866}" type="pres">
      <dgm:prSet presAssocID="{6F1DBBF0-20C8-4DD3-AF21-8F0119F2D61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FB3958E0-9B72-4B78-B026-BE1C7754BAD5}" type="pres">
      <dgm:prSet presAssocID="{6F1DBBF0-20C8-4DD3-AF21-8F0119F2D61A}" presName="spaceRect" presStyleCnt="0"/>
      <dgm:spPr/>
    </dgm:pt>
    <dgm:pt modelId="{3357F91E-8DC9-4393-8CC6-FB294021EA91}" type="pres">
      <dgm:prSet presAssocID="{6F1DBBF0-20C8-4DD3-AF21-8F0119F2D61A}" presName="textRect" presStyleLbl="revTx" presStyleIdx="2" presStyleCnt="4">
        <dgm:presLayoutVars>
          <dgm:chMax val="1"/>
          <dgm:chPref val="1"/>
        </dgm:presLayoutVars>
      </dgm:prSet>
      <dgm:spPr/>
    </dgm:pt>
    <dgm:pt modelId="{531DC964-3E6C-4197-ADF3-6F6020EBA3C0}" type="pres">
      <dgm:prSet presAssocID="{257D7CDF-A86C-430F-BA48-2A16D67600EE}" presName="sibTrans" presStyleLbl="sibTrans2D1" presStyleIdx="0" presStyleCnt="0"/>
      <dgm:spPr/>
    </dgm:pt>
    <dgm:pt modelId="{7842FA45-7ED0-42E3-8F61-BDB689CE1C7F}" type="pres">
      <dgm:prSet presAssocID="{4E0A06DF-FD7C-4837-B1E7-D3DD15E07969}" presName="compNode" presStyleCnt="0"/>
      <dgm:spPr/>
    </dgm:pt>
    <dgm:pt modelId="{428B2BD3-B0FD-45E7-939D-E7394BAED135}" type="pres">
      <dgm:prSet presAssocID="{4E0A06DF-FD7C-4837-B1E7-D3DD15E07969}" presName="iconBgRect" presStyleLbl="bgShp" presStyleIdx="3" presStyleCnt="4"/>
      <dgm:spPr/>
    </dgm:pt>
    <dgm:pt modelId="{AD0B459A-0ACF-4022-B887-D9F1CC0D1187}" type="pres">
      <dgm:prSet presAssocID="{4E0A06DF-FD7C-4837-B1E7-D3DD15E07969}"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atabase"/>
        </a:ext>
      </dgm:extLst>
    </dgm:pt>
    <dgm:pt modelId="{ACC892D4-D0B6-4259-BF95-B4CFC00BF0D2}" type="pres">
      <dgm:prSet presAssocID="{4E0A06DF-FD7C-4837-B1E7-D3DD15E07969}" presName="spaceRect" presStyleCnt="0"/>
      <dgm:spPr/>
    </dgm:pt>
    <dgm:pt modelId="{82C7A848-439C-49D6-AAA7-8CFBCC8D153A}" type="pres">
      <dgm:prSet presAssocID="{4E0A06DF-FD7C-4837-B1E7-D3DD15E07969}" presName="textRect" presStyleLbl="revTx" presStyleIdx="3" presStyleCnt="4">
        <dgm:presLayoutVars>
          <dgm:chMax val="1"/>
          <dgm:chPref val="1"/>
        </dgm:presLayoutVars>
      </dgm:prSet>
      <dgm:spPr/>
    </dgm:pt>
  </dgm:ptLst>
  <dgm:cxnLst>
    <dgm:cxn modelId="{FEBBDE44-89DD-4B7D-B23C-7A3543EF4D51}" type="presOf" srcId="{6F1DBBF0-20C8-4DD3-AF21-8F0119F2D61A}" destId="{3357F91E-8DC9-4393-8CC6-FB294021EA91}" srcOrd="0" destOrd="0" presId="urn:microsoft.com/office/officeart/2018/2/layout/IconCircleList"/>
    <dgm:cxn modelId="{86F7C14B-41C0-4888-A4A0-470E8B7D82BB}" type="presOf" srcId="{A259D9DB-3571-4EE6-8C65-659C35820F15}" destId="{334E00DF-C204-4CBD-804D-ED3F789B3A5C}" srcOrd="0" destOrd="0" presId="urn:microsoft.com/office/officeart/2018/2/layout/IconCircleList"/>
    <dgm:cxn modelId="{B39F2555-62C2-4AF9-AD56-693506E9DA01}" type="presOf" srcId="{31559772-871F-4B6C-BD7E-60437A7FF1AB}" destId="{5CDDE733-15F4-427B-818A-F27E1B113355}" srcOrd="0" destOrd="0" presId="urn:microsoft.com/office/officeart/2018/2/layout/IconCircleList"/>
    <dgm:cxn modelId="{DBC3CA5D-5E77-4729-9857-7E70213E0B1B}" srcId="{31559772-871F-4B6C-BD7E-60437A7FF1AB}" destId="{6F1DBBF0-20C8-4DD3-AF21-8F0119F2D61A}" srcOrd="2" destOrd="0" parTransId="{F33B06E4-407F-464D-BD6A-EB87C3FF4C49}" sibTransId="{257D7CDF-A86C-430F-BA48-2A16D67600EE}"/>
    <dgm:cxn modelId="{E6F77D61-A990-4F5A-9140-3AD355C8DA1A}" type="presOf" srcId="{4E0A06DF-FD7C-4837-B1E7-D3DD15E07969}" destId="{82C7A848-439C-49D6-AAA7-8CFBCC8D153A}" srcOrd="0" destOrd="0" presId="urn:microsoft.com/office/officeart/2018/2/layout/IconCircleList"/>
    <dgm:cxn modelId="{F935C764-9716-42E2-834A-0F14DE6B2FF7}" srcId="{31559772-871F-4B6C-BD7E-60437A7FF1AB}" destId="{4E0A06DF-FD7C-4837-B1E7-D3DD15E07969}" srcOrd="3" destOrd="0" parTransId="{FC6DD7A4-76C8-411F-AAE8-5FBD64CAE328}" sibTransId="{51EBEF99-B4D8-42E9-8F4E-CB0786F08405}"/>
    <dgm:cxn modelId="{0E305B75-7760-4AD2-B56F-E49F40F69542}" srcId="{31559772-871F-4B6C-BD7E-60437A7FF1AB}" destId="{41DBE616-64CF-4F17-9DB1-7EC5E97CC6C3}" srcOrd="0" destOrd="0" parTransId="{C78BD4EA-2EAA-47DC-9DA6-65A0A818373A}" sibTransId="{091015AA-9F23-4599-8DCB-4BD7D149DB56}"/>
    <dgm:cxn modelId="{5778A9A4-0FB2-4091-A478-EE3901DEC24F}" srcId="{31559772-871F-4B6C-BD7E-60437A7FF1AB}" destId="{05E676EE-EA48-465D-AEA1-A69067833B04}" srcOrd="1" destOrd="0" parTransId="{7D40F916-C218-4D76-BD5D-689E15E1E5BF}" sibTransId="{A259D9DB-3571-4EE6-8C65-659C35820F15}"/>
    <dgm:cxn modelId="{255B28BE-A6C4-478C-A488-0860E38A08C4}" type="presOf" srcId="{41DBE616-64CF-4F17-9DB1-7EC5E97CC6C3}" destId="{E83B2337-69C5-4D0D-B202-7051E8A8AE3E}" srcOrd="0" destOrd="0" presId="urn:microsoft.com/office/officeart/2018/2/layout/IconCircleList"/>
    <dgm:cxn modelId="{F6FF1AD3-9CFE-46AB-B020-8A7D8D0CA198}" type="presOf" srcId="{091015AA-9F23-4599-8DCB-4BD7D149DB56}" destId="{4F8BF306-2DEB-40D1-B85D-F641689DFBB0}" srcOrd="0" destOrd="0" presId="urn:microsoft.com/office/officeart/2018/2/layout/IconCircleList"/>
    <dgm:cxn modelId="{B0B30BDB-7B6D-4A8A-A30D-9611454AC030}" type="presOf" srcId="{05E676EE-EA48-465D-AEA1-A69067833B04}" destId="{5F6DF20C-4EEA-44F7-858D-7B2E554195AF}" srcOrd="0" destOrd="0" presId="urn:microsoft.com/office/officeart/2018/2/layout/IconCircleList"/>
    <dgm:cxn modelId="{913A1FE8-43AC-4A2C-BA67-D734D45B8DA3}" type="presOf" srcId="{257D7CDF-A86C-430F-BA48-2A16D67600EE}" destId="{531DC964-3E6C-4197-ADF3-6F6020EBA3C0}" srcOrd="0" destOrd="0" presId="urn:microsoft.com/office/officeart/2018/2/layout/IconCircleList"/>
    <dgm:cxn modelId="{DDAD6146-9774-4797-BBD1-198494C0C896}" type="presParOf" srcId="{5CDDE733-15F4-427B-818A-F27E1B113355}" destId="{2E3F54B9-B7BD-42FA-B517-B90F25DCF1F1}" srcOrd="0" destOrd="0" presId="urn:microsoft.com/office/officeart/2018/2/layout/IconCircleList"/>
    <dgm:cxn modelId="{B3ECF96C-253C-4AB0-8738-51045BA7D2CB}" type="presParOf" srcId="{2E3F54B9-B7BD-42FA-B517-B90F25DCF1F1}" destId="{03934566-9A44-4256-859C-B72F5C7B8801}" srcOrd="0" destOrd="0" presId="urn:microsoft.com/office/officeart/2018/2/layout/IconCircleList"/>
    <dgm:cxn modelId="{9E6C92E9-1C55-4F92-BB46-F034F0CD1C45}" type="presParOf" srcId="{03934566-9A44-4256-859C-B72F5C7B8801}" destId="{8CA11C1D-DDF5-42FB-AFE5-A12E9B17D0E5}" srcOrd="0" destOrd="0" presId="urn:microsoft.com/office/officeart/2018/2/layout/IconCircleList"/>
    <dgm:cxn modelId="{9535F48D-49A6-4C40-923B-06D0822CAFCB}" type="presParOf" srcId="{03934566-9A44-4256-859C-B72F5C7B8801}" destId="{F3EFB0D8-F695-41B5-BB2E-46FF888B16CB}" srcOrd="1" destOrd="0" presId="urn:microsoft.com/office/officeart/2018/2/layout/IconCircleList"/>
    <dgm:cxn modelId="{BB3D7714-28D5-4BB3-92D5-6C93ED4E750A}" type="presParOf" srcId="{03934566-9A44-4256-859C-B72F5C7B8801}" destId="{8E965BDA-B4C8-4F5E-B3F8-736C0867828F}" srcOrd="2" destOrd="0" presId="urn:microsoft.com/office/officeart/2018/2/layout/IconCircleList"/>
    <dgm:cxn modelId="{248AEC85-5587-4A75-B42E-E04E482D114F}" type="presParOf" srcId="{03934566-9A44-4256-859C-B72F5C7B8801}" destId="{E83B2337-69C5-4D0D-B202-7051E8A8AE3E}" srcOrd="3" destOrd="0" presId="urn:microsoft.com/office/officeart/2018/2/layout/IconCircleList"/>
    <dgm:cxn modelId="{041CC9F2-25AE-426F-9509-B23C2489E44F}" type="presParOf" srcId="{2E3F54B9-B7BD-42FA-B517-B90F25DCF1F1}" destId="{4F8BF306-2DEB-40D1-B85D-F641689DFBB0}" srcOrd="1" destOrd="0" presId="urn:microsoft.com/office/officeart/2018/2/layout/IconCircleList"/>
    <dgm:cxn modelId="{C77B1C92-EADF-4A82-AF70-9EB7455A6CBA}" type="presParOf" srcId="{2E3F54B9-B7BD-42FA-B517-B90F25DCF1F1}" destId="{848F8B18-52AF-4919-82E4-062B0D7D3922}" srcOrd="2" destOrd="0" presId="urn:microsoft.com/office/officeart/2018/2/layout/IconCircleList"/>
    <dgm:cxn modelId="{58CF8467-C8DA-4907-93CD-73B470FBA60A}" type="presParOf" srcId="{848F8B18-52AF-4919-82E4-062B0D7D3922}" destId="{EBC712B6-4EA1-471C-8279-EFCBDDB1CEFD}" srcOrd="0" destOrd="0" presId="urn:microsoft.com/office/officeart/2018/2/layout/IconCircleList"/>
    <dgm:cxn modelId="{F24D97A9-1071-4AD4-87B3-A681EE5574CE}" type="presParOf" srcId="{848F8B18-52AF-4919-82E4-062B0D7D3922}" destId="{D18CD5AE-086E-4443-B635-9EE31684AABA}" srcOrd="1" destOrd="0" presId="urn:microsoft.com/office/officeart/2018/2/layout/IconCircleList"/>
    <dgm:cxn modelId="{D9BEA362-1CE4-4008-A52D-A2290CC42002}" type="presParOf" srcId="{848F8B18-52AF-4919-82E4-062B0D7D3922}" destId="{735828BE-9865-4EA6-B2B3-96DF385920E6}" srcOrd="2" destOrd="0" presId="urn:microsoft.com/office/officeart/2018/2/layout/IconCircleList"/>
    <dgm:cxn modelId="{12AFBE1E-D0FC-4113-BCB7-4CF1EFFC73DE}" type="presParOf" srcId="{848F8B18-52AF-4919-82E4-062B0D7D3922}" destId="{5F6DF20C-4EEA-44F7-858D-7B2E554195AF}" srcOrd="3" destOrd="0" presId="urn:microsoft.com/office/officeart/2018/2/layout/IconCircleList"/>
    <dgm:cxn modelId="{61FCCD8B-36C8-49DF-A211-78CA2B09C65D}" type="presParOf" srcId="{2E3F54B9-B7BD-42FA-B517-B90F25DCF1F1}" destId="{334E00DF-C204-4CBD-804D-ED3F789B3A5C}" srcOrd="3" destOrd="0" presId="urn:microsoft.com/office/officeart/2018/2/layout/IconCircleList"/>
    <dgm:cxn modelId="{4A3F45BD-5C73-46D1-B546-A76A4B269A2B}" type="presParOf" srcId="{2E3F54B9-B7BD-42FA-B517-B90F25DCF1F1}" destId="{4222DCCA-EEE7-4E9A-B80A-C2B7ECEBDCCD}" srcOrd="4" destOrd="0" presId="urn:microsoft.com/office/officeart/2018/2/layout/IconCircleList"/>
    <dgm:cxn modelId="{F29FF924-7506-4C75-9F96-2C441C9CC4B4}" type="presParOf" srcId="{4222DCCA-EEE7-4E9A-B80A-C2B7ECEBDCCD}" destId="{E173E4F9-ECF1-4979-AEB3-1E190FC91029}" srcOrd="0" destOrd="0" presId="urn:microsoft.com/office/officeart/2018/2/layout/IconCircleList"/>
    <dgm:cxn modelId="{7C6736F5-CACC-4818-89FF-ED89C2997197}" type="presParOf" srcId="{4222DCCA-EEE7-4E9A-B80A-C2B7ECEBDCCD}" destId="{5B3219EE-5B0F-4352-9747-F54F8117B866}" srcOrd="1" destOrd="0" presId="urn:microsoft.com/office/officeart/2018/2/layout/IconCircleList"/>
    <dgm:cxn modelId="{160DC7EE-E1AA-413D-B711-BE03A2C30A6E}" type="presParOf" srcId="{4222DCCA-EEE7-4E9A-B80A-C2B7ECEBDCCD}" destId="{FB3958E0-9B72-4B78-B026-BE1C7754BAD5}" srcOrd="2" destOrd="0" presId="urn:microsoft.com/office/officeart/2018/2/layout/IconCircleList"/>
    <dgm:cxn modelId="{27D7B9B6-E146-416C-A4B4-F659ECD0F6C2}" type="presParOf" srcId="{4222DCCA-EEE7-4E9A-B80A-C2B7ECEBDCCD}" destId="{3357F91E-8DC9-4393-8CC6-FB294021EA91}" srcOrd="3" destOrd="0" presId="urn:microsoft.com/office/officeart/2018/2/layout/IconCircleList"/>
    <dgm:cxn modelId="{0A466FA5-794F-4C39-96CC-A44DB9A24526}" type="presParOf" srcId="{2E3F54B9-B7BD-42FA-B517-B90F25DCF1F1}" destId="{531DC964-3E6C-4197-ADF3-6F6020EBA3C0}" srcOrd="5" destOrd="0" presId="urn:microsoft.com/office/officeart/2018/2/layout/IconCircleList"/>
    <dgm:cxn modelId="{87A3DF5A-1AFE-49B4-94CF-0A58B6B956C6}" type="presParOf" srcId="{2E3F54B9-B7BD-42FA-B517-B90F25DCF1F1}" destId="{7842FA45-7ED0-42E3-8F61-BDB689CE1C7F}" srcOrd="6" destOrd="0" presId="urn:microsoft.com/office/officeart/2018/2/layout/IconCircleList"/>
    <dgm:cxn modelId="{A00B85B0-AC10-4BF7-A701-50B5B75BDD67}" type="presParOf" srcId="{7842FA45-7ED0-42E3-8F61-BDB689CE1C7F}" destId="{428B2BD3-B0FD-45E7-939D-E7394BAED135}" srcOrd="0" destOrd="0" presId="urn:microsoft.com/office/officeart/2018/2/layout/IconCircleList"/>
    <dgm:cxn modelId="{45B4C980-66CA-46D0-A373-1A6656CA5EF0}" type="presParOf" srcId="{7842FA45-7ED0-42E3-8F61-BDB689CE1C7F}" destId="{AD0B459A-0ACF-4022-B887-D9F1CC0D1187}" srcOrd="1" destOrd="0" presId="urn:microsoft.com/office/officeart/2018/2/layout/IconCircleList"/>
    <dgm:cxn modelId="{03EC3EDA-340A-47E4-A78E-858C78CC4AF5}" type="presParOf" srcId="{7842FA45-7ED0-42E3-8F61-BDB689CE1C7F}" destId="{ACC892D4-D0B6-4259-BF95-B4CFC00BF0D2}" srcOrd="2" destOrd="0" presId="urn:microsoft.com/office/officeart/2018/2/layout/IconCircleList"/>
    <dgm:cxn modelId="{7E785717-FFE6-4903-B40E-AB4317D9C245}" type="presParOf" srcId="{7842FA45-7ED0-42E3-8F61-BDB689CE1C7F}" destId="{82C7A848-439C-49D6-AAA7-8CFBCC8D153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EB6AF-EBBF-4F5D-9CA1-5BBD6AFAA3F0}" type="doc">
      <dgm:prSet loTypeId="urn:microsoft.com/office/officeart/2016/7/layout/AccentHomeChevronProcess" loCatId="process" qsTypeId="urn:microsoft.com/office/officeart/2005/8/quickstyle/simple1" qsCatId="simple" csTypeId="urn:microsoft.com/office/officeart/2005/8/colors/accent6_2" csCatId="accent6"/>
      <dgm:spPr/>
      <dgm:t>
        <a:bodyPr/>
        <a:lstStyle/>
        <a:p>
          <a:endParaRPr lang="en-US"/>
        </a:p>
      </dgm:t>
    </dgm:pt>
    <dgm:pt modelId="{791AFA19-1486-44B3-9A6D-2929196238F9}">
      <dgm:prSet/>
      <dgm:spPr/>
      <dgm:t>
        <a:bodyPr/>
        <a:lstStyle/>
        <a:p>
          <a:r>
            <a:rPr lang="en-US"/>
            <a:t>1979</a:t>
          </a:r>
        </a:p>
      </dgm:t>
    </dgm:pt>
    <dgm:pt modelId="{40F29334-DDE4-4DFA-9F68-16356F68C199}" type="parTrans" cxnId="{3AAAB4FB-849E-46FC-911F-770BCB3C9AFB}">
      <dgm:prSet/>
      <dgm:spPr/>
      <dgm:t>
        <a:bodyPr/>
        <a:lstStyle/>
        <a:p>
          <a:endParaRPr lang="en-US"/>
        </a:p>
      </dgm:t>
    </dgm:pt>
    <dgm:pt modelId="{0C61A9B8-B76F-4F5F-A667-F9E36A833F7A}" type="sibTrans" cxnId="{3AAAB4FB-849E-46FC-911F-770BCB3C9AFB}">
      <dgm:prSet/>
      <dgm:spPr/>
      <dgm:t>
        <a:bodyPr/>
        <a:lstStyle/>
        <a:p>
          <a:endParaRPr lang="en-US"/>
        </a:p>
      </dgm:t>
    </dgm:pt>
    <dgm:pt modelId="{D25ED011-4EDE-446A-9291-B793C017AA9E}">
      <dgm:prSet/>
      <dgm:spPr/>
      <dgm:t>
        <a:bodyPr/>
        <a:lstStyle/>
        <a:p>
          <a:r>
            <a:rPr lang="en-US" dirty="0"/>
            <a:t>Earliest development of containers started 1979 with Unix V7</a:t>
          </a:r>
        </a:p>
      </dgm:t>
    </dgm:pt>
    <dgm:pt modelId="{1E1C1D77-6617-4583-A091-EC3D7AD54F7C}" type="parTrans" cxnId="{1A1430DE-C721-47C7-98BB-539406A8666E}">
      <dgm:prSet/>
      <dgm:spPr/>
      <dgm:t>
        <a:bodyPr/>
        <a:lstStyle/>
        <a:p>
          <a:endParaRPr lang="en-US"/>
        </a:p>
      </dgm:t>
    </dgm:pt>
    <dgm:pt modelId="{49D5A245-88C4-42ED-8EBD-5781F2149141}" type="sibTrans" cxnId="{1A1430DE-C721-47C7-98BB-539406A8666E}">
      <dgm:prSet/>
      <dgm:spPr/>
      <dgm:t>
        <a:bodyPr/>
        <a:lstStyle/>
        <a:p>
          <a:endParaRPr lang="en-US"/>
        </a:p>
      </dgm:t>
    </dgm:pt>
    <dgm:pt modelId="{EE9C059F-8A45-4EBF-8F44-01FD583D6AE0}">
      <dgm:prSet/>
      <dgm:spPr/>
      <dgm:t>
        <a:bodyPr/>
        <a:lstStyle/>
        <a:p>
          <a:r>
            <a:rPr lang="en-US"/>
            <a:t>2000s</a:t>
          </a:r>
        </a:p>
      </dgm:t>
    </dgm:pt>
    <dgm:pt modelId="{34110B61-24A1-4230-A21B-AF8D9FA7CCCD}" type="parTrans" cxnId="{8FCCE596-EEFA-4567-A537-F183785F7DFC}">
      <dgm:prSet/>
      <dgm:spPr/>
      <dgm:t>
        <a:bodyPr/>
        <a:lstStyle/>
        <a:p>
          <a:endParaRPr lang="en-US"/>
        </a:p>
      </dgm:t>
    </dgm:pt>
    <dgm:pt modelId="{94F18745-782E-4712-9109-DAF73E4FB189}" type="sibTrans" cxnId="{8FCCE596-EEFA-4567-A537-F183785F7DFC}">
      <dgm:prSet/>
      <dgm:spPr/>
      <dgm:t>
        <a:bodyPr/>
        <a:lstStyle/>
        <a:p>
          <a:endParaRPr lang="en-US"/>
        </a:p>
      </dgm:t>
    </dgm:pt>
    <dgm:pt modelId="{23D6CC86-195E-4CA5-BDCD-2440FF0BF715}">
      <dgm:prSet/>
      <dgm:spPr/>
      <dgm:t>
        <a:bodyPr/>
        <a:lstStyle/>
        <a:p>
          <a:r>
            <a:rPr lang="en-US"/>
            <a:t>Boom in container software</a:t>
          </a:r>
        </a:p>
      </dgm:t>
    </dgm:pt>
    <dgm:pt modelId="{EBC7FEE8-EC33-44C6-BE7D-BB7DE8B58E0C}" type="parTrans" cxnId="{CDF40466-7648-4B53-837A-B52ECED1DDD5}">
      <dgm:prSet/>
      <dgm:spPr/>
      <dgm:t>
        <a:bodyPr/>
        <a:lstStyle/>
        <a:p>
          <a:endParaRPr lang="en-US"/>
        </a:p>
      </dgm:t>
    </dgm:pt>
    <dgm:pt modelId="{43DA9605-DAF4-4851-937C-C743E2A77B40}" type="sibTrans" cxnId="{CDF40466-7648-4B53-837A-B52ECED1DDD5}">
      <dgm:prSet/>
      <dgm:spPr/>
      <dgm:t>
        <a:bodyPr/>
        <a:lstStyle/>
        <a:p>
          <a:endParaRPr lang="en-US"/>
        </a:p>
      </dgm:t>
    </dgm:pt>
    <dgm:pt modelId="{559BBDD1-57EB-49A4-847A-7E0F2F2E689B}">
      <dgm:prSet/>
      <dgm:spPr/>
      <dgm:t>
        <a:bodyPr/>
        <a:lstStyle/>
        <a:p>
          <a:r>
            <a:rPr lang="en-US"/>
            <a:t>2013</a:t>
          </a:r>
        </a:p>
      </dgm:t>
    </dgm:pt>
    <dgm:pt modelId="{990A4ED6-CF7C-4213-92D8-66BF260A7BE8}" type="parTrans" cxnId="{D099DA7D-82B6-4DC8-B5C3-CA064F90AB4B}">
      <dgm:prSet/>
      <dgm:spPr/>
      <dgm:t>
        <a:bodyPr/>
        <a:lstStyle/>
        <a:p>
          <a:endParaRPr lang="en-US"/>
        </a:p>
      </dgm:t>
    </dgm:pt>
    <dgm:pt modelId="{5F863A77-A5A6-4F9C-B02A-563BFF81FE7A}" type="sibTrans" cxnId="{D099DA7D-82B6-4DC8-B5C3-CA064F90AB4B}">
      <dgm:prSet/>
      <dgm:spPr/>
      <dgm:t>
        <a:bodyPr/>
        <a:lstStyle/>
        <a:p>
          <a:endParaRPr lang="en-US"/>
        </a:p>
      </dgm:t>
    </dgm:pt>
    <dgm:pt modelId="{2AE72C00-0163-488A-AB61-EDD1AEB788E3}">
      <dgm:prSet/>
      <dgm:spPr/>
      <dgm:t>
        <a:bodyPr/>
        <a:lstStyle/>
        <a:p>
          <a:r>
            <a:rPr lang="en-US"/>
            <a:t>Docker</a:t>
          </a:r>
        </a:p>
      </dgm:t>
    </dgm:pt>
    <dgm:pt modelId="{0C56D951-2BA7-4E2E-AB1D-F153D3C5639B}" type="parTrans" cxnId="{677C9C8F-D493-440B-92E2-26ED34F3D906}">
      <dgm:prSet/>
      <dgm:spPr/>
      <dgm:t>
        <a:bodyPr/>
        <a:lstStyle/>
        <a:p>
          <a:endParaRPr lang="en-US"/>
        </a:p>
      </dgm:t>
    </dgm:pt>
    <dgm:pt modelId="{2E4F353E-FFE2-4D86-8DE4-6D0634942F77}" type="sibTrans" cxnId="{677C9C8F-D493-440B-92E2-26ED34F3D906}">
      <dgm:prSet/>
      <dgm:spPr/>
      <dgm:t>
        <a:bodyPr/>
        <a:lstStyle/>
        <a:p>
          <a:endParaRPr lang="en-US"/>
        </a:p>
      </dgm:t>
    </dgm:pt>
    <dgm:pt modelId="{7E9D3ED1-AE71-4D81-BD99-943EF0DE8E36}">
      <dgm:prSet/>
      <dgm:spPr/>
      <dgm:t>
        <a:bodyPr/>
        <a:lstStyle/>
        <a:p>
          <a:r>
            <a:rPr lang="en-US"/>
            <a:t>2015</a:t>
          </a:r>
        </a:p>
      </dgm:t>
    </dgm:pt>
    <dgm:pt modelId="{A785E483-122B-407A-AFF2-6DE019CE0220}" type="parTrans" cxnId="{96D61E97-F036-4DC2-AEB0-BA249E3BE294}">
      <dgm:prSet/>
      <dgm:spPr/>
      <dgm:t>
        <a:bodyPr/>
        <a:lstStyle/>
        <a:p>
          <a:endParaRPr lang="en-US"/>
        </a:p>
      </dgm:t>
    </dgm:pt>
    <dgm:pt modelId="{DCBD8631-B89B-4B51-A61F-2485B6D37ED9}" type="sibTrans" cxnId="{96D61E97-F036-4DC2-AEB0-BA249E3BE294}">
      <dgm:prSet/>
      <dgm:spPr/>
      <dgm:t>
        <a:bodyPr/>
        <a:lstStyle/>
        <a:p>
          <a:endParaRPr lang="en-US"/>
        </a:p>
      </dgm:t>
    </dgm:pt>
    <dgm:pt modelId="{13A64455-1E9F-470D-B5E0-1546588DACFA}">
      <dgm:prSet/>
      <dgm:spPr/>
      <dgm:t>
        <a:bodyPr/>
        <a:lstStyle/>
        <a:p>
          <a:r>
            <a:rPr lang="en-US"/>
            <a:t>Singularity</a:t>
          </a:r>
        </a:p>
      </dgm:t>
    </dgm:pt>
    <dgm:pt modelId="{6E7D844C-20E4-439A-BC6D-D83677F7BFF4}" type="parTrans" cxnId="{724EEC97-6447-489F-BF81-16D11893DB3A}">
      <dgm:prSet/>
      <dgm:spPr/>
      <dgm:t>
        <a:bodyPr/>
        <a:lstStyle/>
        <a:p>
          <a:endParaRPr lang="en-US"/>
        </a:p>
      </dgm:t>
    </dgm:pt>
    <dgm:pt modelId="{641ED676-CEE8-4DE1-AB1D-DCD4E10FC3F9}" type="sibTrans" cxnId="{724EEC97-6447-489F-BF81-16D11893DB3A}">
      <dgm:prSet/>
      <dgm:spPr/>
      <dgm:t>
        <a:bodyPr/>
        <a:lstStyle/>
        <a:p>
          <a:endParaRPr lang="en-US"/>
        </a:p>
      </dgm:t>
    </dgm:pt>
    <dgm:pt modelId="{9A8D932C-2ECE-4BF3-A5F0-DB6CED752743}" type="pres">
      <dgm:prSet presAssocID="{F4BEB6AF-EBBF-4F5D-9CA1-5BBD6AFAA3F0}" presName="Name0" presStyleCnt="0">
        <dgm:presLayoutVars>
          <dgm:animLvl val="lvl"/>
          <dgm:resizeHandles val="exact"/>
        </dgm:presLayoutVars>
      </dgm:prSet>
      <dgm:spPr/>
    </dgm:pt>
    <dgm:pt modelId="{5550960A-07AA-4B1E-8816-ADA384FEFA47}" type="pres">
      <dgm:prSet presAssocID="{791AFA19-1486-44B3-9A6D-2929196238F9}" presName="composite" presStyleCnt="0"/>
      <dgm:spPr/>
    </dgm:pt>
    <dgm:pt modelId="{EE446EA7-DBE2-4411-8D19-E296A32151E5}" type="pres">
      <dgm:prSet presAssocID="{791AFA19-1486-44B3-9A6D-2929196238F9}" presName="L" presStyleLbl="solidFgAcc1" presStyleIdx="0" presStyleCnt="4">
        <dgm:presLayoutVars>
          <dgm:chMax val="0"/>
          <dgm:chPref val="0"/>
        </dgm:presLayoutVars>
      </dgm:prSet>
      <dgm:spPr/>
    </dgm:pt>
    <dgm:pt modelId="{3274DA4C-4681-462B-9D3B-2C0911884F06}" type="pres">
      <dgm:prSet presAssocID="{791AFA19-1486-44B3-9A6D-2929196238F9}" presName="parTx" presStyleLbl="alignNode1" presStyleIdx="0" presStyleCnt="4">
        <dgm:presLayoutVars>
          <dgm:chMax val="0"/>
          <dgm:chPref val="0"/>
          <dgm:bulletEnabled val="1"/>
        </dgm:presLayoutVars>
      </dgm:prSet>
      <dgm:spPr/>
    </dgm:pt>
    <dgm:pt modelId="{5F8FD7A5-50E2-4C95-B874-D649452CD3FB}" type="pres">
      <dgm:prSet presAssocID="{791AFA19-1486-44B3-9A6D-2929196238F9}" presName="desTx" presStyleLbl="revTx" presStyleIdx="0" presStyleCnt="4">
        <dgm:presLayoutVars>
          <dgm:chMax val="0"/>
          <dgm:chPref val="0"/>
          <dgm:bulletEnabled val="1"/>
        </dgm:presLayoutVars>
      </dgm:prSet>
      <dgm:spPr/>
    </dgm:pt>
    <dgm:pt modelId="{1A29F628-301C-4B09-903F-F6A5D3343431}" type="pres">
      <dgm:prSet presAssocID="{791AFA19-1486-44B3-9A6D-2929196238F9}" presName="EmptyPlaceHolder" presStyleCnt="0"/>
      <dgm:spPr/>
    </dgm:pt>
    <dgm:pt modelId="{712B15D0-48EF-4116-A279-106CDAADC08E}" type="pres">
      <dgm:prSet presAssocID="{0C61A9B8-B76F-4F5F-A667-F9E36A833F7A}" presName="space" presStyleCnt="0"/>
      <dgm:spPr/>
    </dgm:pt>
    <dgm:pt modelId="{3B924A49-6E54-44FB-8D05-864B9C184764}" type="pres">
      <dgm:prSet presAssocID="{EE9C059F-8A45-4EBF-8F44-01FD583D6AE0}" presName="composite" presStyleCnt="0"/>
      <dgm:spPr/>
    </dgm:pt>
    <dgm:pt modelId="{BEB731FD-D37F-4B62-B838-BC830805F9A1}" type="pres">
      <dgm:prSet presAssocID="{EE9C059F-8A45-4EBF-8F44-01FD583D6AE0}" presName="L" presStyleLbl="solidFgAcc1" presStyleIdx="1" presStyleCnt="4">
        <dgm:presLayoutVars>
          <dgm:chMax val="0"/>
          <dgm:chPref val="0"/>
        </dgm:presLayoutVars>
      </dgm:prSet>
      <dgm:spPr/>
    </dgm:pt>
    <dgm:pt modelId="{1FEBCD46-08EE-4C20-A023-A56491F19D0D}" type="pres">
      <dgm:prSet presAssocID="{EE9C059F-8A45-4EBF-8F44-01FD583D6AE0}" presName="parTx" presStyleLbl="alignNode1" presStyleIdx="1" presStyleCnt="4">
        <dgm:presLayoutVars>
          <dgm:chMax val="0"/>
          <dgm:chPref val="0"/>
          <dgm:bulletEnabled val="1"/>
        </dgm:presLayoutVars>
      </dgm:prSet>
      <dgm:spPr/>
    </dgm:pt>
    <dgm:pt modelId="{4EDD78FD-F2C1-4A7E-A18C-F416DBBA6C08}" type="pres">
      <dgm:prSet presAssocID="{EE9C059F-8A45-4EBF-8F44-01FD583D6AE0}" presName="desTx" presStyleLbl="revTx" presStyleIdx="1" presStyleCnt="4">
        <dgm:presLayoutVars>
          <dgm:chMax val="0"/>
          <dgm:chPref val="0"/>
          <dgm:bulletEnabled val="1"/>
        </dgm:presLayoutVars>
      </dgm:prSet>
      <dgm:spPr/>
    </dgm:pt>
    <dgm:pt modelId="{09F22817-99D2-4288-9F01-B298535B896F}" type="pres">
      <dgm:prSet presAssocID="{EE9C059F-8A45-4EBF-8F44-01FD583D6AE0}" presName="EmptyPlaceHolder" presStyleCnt="0"/>
      <dgm:spPr/>
    </dgm:pt>
    <dgm:pt modelId="{93A4D40D-B26C-401D-BD29-31BA3ED28B91}" type="pres">
      <dgm:prSet presAssocID="{94F18745-782E-4712-9109-DAF73E4FB189}" presName="space" presStyleCnt="0"/>
      <dgm:spPr/>
    </dgm:pt>
    <dgm:pt modelId="{82AA768B-94C3-4936-9F63-72D08FA0DDA6}" type="pres">
      <dgm:prSet presAssocID="{559BBDD1-57EB-49A4-847A-7E0F2F2E689B}" presName="composite" presStyleCnt="0"/>
      <dgm:spPr/>
    </dgm:pt>
    <dgm:pt modelId="{ABC5E641-FFC2-42D6-9616-050D9656A3B3}" type="pres">
      <dgm:prSet presAssocID="{559BBDD1-57EB-49A4-847A-7E0F2F2E689B}" presName="L" presStyleLbl="solidFgAcc1" presStyleIdx="2" presStyleCnt="4">
        <dgm:presLayoutVars>
          <dgm:chMax val="0"/>
          <dgm:chPref val="0"/>
        </dgm:presLayoutVars>
      </dgm:prSet>
      <dgm:spPr/>
    </dgm:pt>
    <dgm:pt modelId="{518968A8-247B-4040-8CF3-37D05843BF3C}" type="pres">
      <dgm:prSet presAssocID="{559BBDD1-57EB-49A4-847A-7E0F2F2E689B}" presName="parTx" presStyleLbl="alignNode1" presStyleIdx="2" presStyleCnt="4">
        <dgm:presLayoutVars>
          <dgm:chMax val="0"/>
          <dgm:chPref val="0"/>
          <dgm:bulletEnabled val="1"/>
        </dgm:presLayoutVars>
      </dgm:prSet>
      <dgm:spPr/>
    </dgm:pt>
    <dgm:pt modelId="{9D01659A-6B43-48B4-AFE2-BDE1F1C09DB8}" type="pres">
      <dgm:prSet presAssocID="{559BBDD1-57EB-49A4-847A-7E0F2F2E689B}" presName="desTx" presStyleLbl="revTx" presStyleIdx="2" presStyleCnt="4">
        <dgm:presLayoutVars>
          <dgm:chMax val="0"/>
          <dgm:chPref val="0"/>
          <dgm:bulletEnabled val="1"/>
        </dgm:presLayoutVars>
      </dgm:prSet>
      <dgm:spPr/>
    </dgm:pt>
    <dgm:pt modelId="{6DCC5495-3567-4AB0-A227-47166B89EFDF}" type="pres">
      <dgm:prSet presAssocID="{559BBDD1-57EB-49A4-847A-7E0F2F2E689B}" presName="EmptyPlaceHolder" presStyleCnt="0"/>
      <dgm:spPr/>
    </dgm:pt>
    <dgm:pt modelId="{E9609FC9-3CDC-4ECC-A121-B3257C5F84A8}" type="pres">
      <dgm:prSet presAssocID="{5F863A77-A5A6-4F9C-B02A-563BFF81FE7A}" presName="space" presStyleCnt="0"/>
      <dgm:spPr/>
    </dgm:pt>
    <dgm:pt modelId="{CB37800A-2C04-40E9-8211-10F0336C1E57}" type="pres">
      <dgm:prSet presAssocID="{7E9D3ED1-AE71-4D81-BD99-943EF0DE8E36}" presName="composite" presStyleCnt="0"/>
      <dgm:spPr/>
    </dgm:pt>
    <dgm:pt modelId="{0AC0356F-A0A5-4B29-A390-8FEBC268161A}" type="pres">
      <dgm:prSet presAssocID="{7E9D3ED1-AE71-4D81-BD99-943EF0DE8E36}" presName="L" presStyleLbl="solidFgAcc1" presStyleIdx="3" presStyleCnt="4">
        <dgm:presLayoutVars>
          <dgm:chMax val="0"/>
          <dgm:chPref val="0"/>
        </dgm:presLayoutVars>
      </dgm:prSet>
      <dgm:spPr/>
    </dgm:pt>
    <dgm:pt modelId="{FFA69712-DB6F-4709-B502-63ED21DAD3C5}" type="pres">
      <dgm:prSet presAssocID="{7E9D3ED1-AE71-4D81-BD99-943EF0DE8E36}" presName="parTx" presStyleLbl="alignNode1" presStyleIdx="3" presStyleCnt="4">
        <dgm:presLayoutVars>
          <dgm:chMax val="0"/>
          <dgm:chPref val="0"/>
          <dgm:bulletEnabled val="1"/>
        </dgm:presLayoutVars>
      </dgm:prSet>
      <dgm:spPr/>
    </dgm:pt>
    <dgm:pt modelId="{C3D98F3A-E1C9-4515-B2C0-F2BB5C3E27DC}" type="pres">
      <dgm:prSet presAssocID="{7E9D3ED1-AE71-4D81-BD99-943EF0DE8E36}" presName="desTx" presStyleLbl="revTx" presStyleIdx="3" presStyleCnt="4">
        <dgm:presLayoutVars>
          <dgm:chMax val="0"/>
          <dgm:chPref val="0"/>
          <dgm:bulletEnabled val="1"/>
        </dgm:presLayoutVars>
      </dgm:prSet>
      <dgm:spPr/>
    </dgm:pt>
    <dgm:pt modelId="{90704BAD-02D8-48C4-B300-719A2591C7B0}" type="pres">
      <dgm:prSet presAssocID="{7E9D3ED1-AE71-4D81-BD99-943EF0DE8E36}" presName="EmptyPlaceHolder" presStyleCnt="0"/>
      <dgm:spPr/>
    </dgm:pt>
  </dgm:ptLst>
  <dgm:cxnLst>
    <dgm:cxn modelId="{89CF4B0B-18ED-4CAA-97BF-C1E12138914E}" type="presOf" srcId="{23D6CC86-195E-4CA5-BDCD-2440FF0BF715}" destId="{4EDD78FD-F2C1-4A7E-A18C-F416DBBA6C08}" srcOrd="0" destOrd="0" presId="urn:microsoft.com/office/officeart/2016/7/layout/AccentHomeChevronProcess"/>
    <dgm:cxn modelId="{96F7CB3A-0362-4436-A530-14839C8D93D7}" type="presOf" srcId="{F4BEB6AF-EBBF-4F5D-9CA1-5BBD6AFAA3F0}" destId="{9A8D932C-2ECE-4BF3-A5F0-DB6CED752743}" srcOrd="0" destOrd="0" presId="urn:microsoft.com/office/officeart/2016/7/layout/AccentHomeChevronProcess"/>
    <dgm:cxn modelId="{B1244557-C67F-48FF-94E8-A5047126EC8D}" type="presOf" srcId="{EE9C059F-8A45-4EBF-8F44-01FD583D6AE0}" destId="{1FEBCD46-08EE-4C20-A023-A56491F19D0D}" srcOrd="0" destOrd="0" presId="urn:microsoft.com/office/officeart/2016/7/layout/AccentHomeChevronProcess"/>
    <dgm:cxn modelId="{CDF40466-7648-4B53-837A-B52ECED1DDD5}" srcId="{EE9C059F-8A45-4EBF-8F44-01FD583D6AE0}" destId="{23D6CC86-195E-4CA5-BDCD-2440FF0BF715}" srcOrd="0" destOrd="0" parTransId="{EBC7FEE8-EC33-44C6-BE7D-BB7DE8B58E0C}" sibTransId="{43DA9605-DAF4-4851-937C-C743E2A77B40}"/>
    <dgm:cxn modelId="{AF1B1975-1885-4F6A-8BE5-D9E9AEF7817E}" type="presOf" srcId="{13A64455-1E9F-470D-B5E0-1546588DACFA}" destId="{C3D98F3A-E1C9-4515-B2C0-F2BB5C3E27DC}" srcOrd="0" destOrd="0" presId="urn:microsoft.com/office/officeart/2016/7/layout/AccentHomeChevronProcess"/>
    <dgm:cxn modelId="{705F287B-74B0-4275-BDCC-B725AF55E76B}" type="presOf" srcId="{7E9D3ED1-AE71-4D81-BD99-943EF0DE8E36}" destId="{FFA69712-DB6F-4709-B502-63ED21DAD3C5}" srcOrd="0" destOrd="0" presId="urn:microsoft.com/office/officeart/2016/7/layout/AccentHomeChevronProcess"/>
    <dgm:cxn modelId="{D099DA7D-82B6-4DC8-B5C3-CA064F90AB4B}" srcId="{F4BEB6AF-EBBF-4F5D-9CA1-5BBD6AFAA3F0}" destId="{559BBDD1-57EB-49A4-847A-7E0F2F2E689B}" srcOrd="2" destOrd="0" parTransId="{990A4ED6-CF7C-4213-92D8-66BF260A7BE8}" sibTransId="{5F863A77-A5A6-4F9C-B02A-563BFF81FE7A}"/>
    <dgm:cxn modelId="{677C9C8F-D493-440B-92E2-26ED34F3D906}" srcId="{559BBDD1-57EB-49A4-847A-7E0F2F2E689B}" destId="{2AE72C00-0163-488A-AB61-EDD1AEB788E3}" srcOrd="0" destOrd="0" parTransId="{0C56D951-2BA7-4E2E-AB1D-F153D3C5639B}" sibTransId="{2E4F353E-FFE2-4D86-8DE4-6D0634942F77}"/>
    <dgm:cxn modelId="{88D36D91-A69F-48CF-B0D4-59A099A73134}" type="presOf" srcId="{D25ED011-4EDE-446A-9291-B793C017AA9E}" destId="{5F8FD7A5-50E2-4C95-B874-D649452CD3FB}" srcOrd="0" destOrd="0" presId="urn:microsoft.com/office/officeart/2016/7/layout/AccentHomeChevronProcess"/>
    <dgm:cxn modelId="{8FCCE596-EEFA-4567-A537-F183785F7DFC}" srcId="{F4BEB6AF-EBBF-4F5D-9CA1-5BBD6AFAA3F0}" destId="{EE9C059F-8A45-4EBF-8F44-01FD583D6AE0}" srcOrd="1" destOrd="0" parTransId="{34110B61-24A1-4230-A21B-AF8D9FA7CCCD}" sibTransId="{94F18745-782E-4712-9109-DAF73E4FB189}"/>
    <dgm:cxn modelId="{96D61E97-F036-4DC2-AEB0-BA249E3BE294}" srcId="{F4BEB6AF-EBBF-4F5D-9CA1-5BBD6AFAA3F0}" destId="{7E9D3ED1-AE71-4D81-BD99-943EF0DE8E36}" srcOrd="3" destOrd="0" parTransId="{A785E483-122B-407A-AFF2-6DE019CE0220}" sibTransId="{DCBD8631-B89B-4B51-A61F-2485B6D37ED9}"/>
    <dgm:cxn modelId="{724EEC97-6447-489F-BF81-16D11893DB3A}" srcId="{7E9D3ED1-AE71-4D81-BD99-943EF0DE8E36}" destId="{13A64455-1E9F-470D-B5E0-1546588DACFA}" srcOrd="0" destOrd="0" parTransId="{6E7D844C-20E4-439A-BC6D-D83677F7BFF4}" sibTransId="{641ED676-CEE8-4DE1-AB1D-DCD4E10FC3F9}"/>
    <dgm:cxn modelId="{25E185B3-FF1A-47BD-8B34-D1034E53BF9D}" type="presOf" srcId="{559BBDD1-57EB-49A4-847A-7E0F2F2E689B}" destId="{518968A8-247B-4040-8CF3-37D05843BF3C}" srcOrd="0" destOrd="0" presId="urn:microsoft.com/office/officeart/2016/7/layout/AccentHomeChevronProcess"/>
    <dgm:cxn modelId="{490227BB-69A8-4F30-9357-227A7D3B9DA9}" type="presOf" srcId="{2AE72C00-0163-488A-AB61-EDD1AEB788E3}" destId="{9D01659A-6B43-48B4-AFE2-BDE1F1C09DB8}" srcOrd="0" destOrd="0" presId="urn:microsoft.com/office/officeart/2016/7/layout/AccentHomeChevronProcess"/>
    <dgm:cxn modelId="{DB2B27DD-E90A-4F5D-88C4-1C79C4AF4D3E}" type="presOf" srcId="{791AFA19-1486-44B3-9A6D-2929196238F9}" destId="{3274DA4C-4681-462B-9D3B-2C0911884F06}" srcOrd="0" destOrd="0" presId="urn:microsoft.com/office/officeart/2016/7/layout/AccentHomeChevronProcess"/>
    <dgm:cxn modelId="{1A1430DE-C721-47C7-98BB-539406A8666E}" srcId="{791AFA19-1486-44B3-9A6D-2929196238F9}" destId="{D25ED011-4EDE-446A-9291-B793C017AA9E}" srcOrd="0" destOrd="0" parTransId="{1E1C1D77-6617-4583-A091-EC3D7AD54F7C}" sibTransId="{49D5A245-88C4-42ED-8EBD-5781F2149141}"/>
    <dgm:cxn modelId="{3AAAB4FB-849E-46FC-911F-770BCB3C9AFB}" srcId="{F4BEB6AF-EBBF-4F5D-9CA1-5BBD6AFAA3F0}" destId="{791AFA19-1486-44B3-9A6D-2929196238F9}" srcOrd="0" destOrd="0" parTransId="{40F29334-DDE4-4DFA-9F68-16356F68C199}" sibTransId="{0C61A9B8-B76F-4F5F-A667-F9E36A833F7A}"/>
    <dgm:cxn modelId="{B7E98D3B-0129-4977-8582-5E5CA42E2079}" type="presParOf" srcId="{9A8D932C-2ECE-4BF3-A5F0-DB6CED752743}" destId="{5550960A-07AA-4B1E-8816-ADA384FEFA47}" srcOrd="0" destOrd="0" presId="urn:microsoft.com/office/officeart/2016/7/layout/AccentHomeChevronProcess"/>
    <dgm:cxn modelId="{319E593E-437F-4073-B566-4E333860A6A2}" type="presParOf" srcId="{5550960A-07AA-4B1E-8816-ADA384FEFA47}" destId="{EE446EA7-DBE2-4411-8D19-E296A32151E5}" srcOrd="0" destOrd="0" presId="urn:microsoft.com/office/officeart/2016/7/layout/AccentHomeChevronProcess"/>
    <dgm:cxn modelId="{21F5624C-5C52-4229-AA52-391CC60FCF46}" type="presParOf" srcId="{5550960A-07AA-4B1E-8816-ADA384FEFA47}" destId="{3274DA4C-4681-462B-9D3B-2C0911884F06}" srcOrd="1" destOrd="0" presId="urn:microsoft.com/office/officeart/2016/7/layout/AccentHomeChevronProcess"/>
    <dgm:cxn modelId="{66E5FA40-CBCC-4CC2-A54B-E71220876087}" type="presParOf" srcId="{5550960A-07AA-4B1E-8816-ADA384FEFA47}" destId="{5F8FD7A5-50E2-4C95-B874-D649452CD3FB}" srcOrd="2" destOrd="0" presId="urn:microsoft.com/office/officeart/2016/7/layout/AccentHomeChevronProcess"/>
    <dgm:cxn modelId="{2D262558-ADB9-427A-9CD7-1EB0B130516F}" type="presParOf" srcId="{5550960A-07AA-4B1E-8816-ADA384FEFA47}" destId="{1A29F628-301C-4B09-903F-F6A5D3343431}" srcOrd="3" destOrd="0" presId="urn:microsoft.com/office/officeart/2016/7/layout/AccentHomeChevronProcess"/>
    <dgm:cxn modelId="{272607FC-6B1C-459B-A2A7-2B1662574B24}" type="presParOf" srcId="{9A8D932C-2ECE-4BF3-A5F0-DB6CED752743}" destId="{712B15D0-48EF-4116-A279-106CDAADC08E}" srcOrd="1" destOrd="0" presId="urn:microsoft.com/office/officeart/2016/7/layout/AccentHomeChevronProcess"/>
    <dgm:cxn modelId="{7C58B8AE-9230-4EAE-A5BE-E86AAD7517D6}" type="presParOf" srcId="{9A8D932C-2ECE-4BF3-A5F0-DB6CED752743}" destId="{3B924A49-6E54-44FB-8D05-864B9C184764}" srcOrd="2" destOrd="0" presId="urn:microsoft.com/office/officeart/2016/7/layout/AccentHomeChevronProcess"/>
    <dgm:cxn modelId="{BBB1CE1B-AE8D-4403-995C-CB92035859C7}" type="presParOf" srcId="{3B924A49-6E54-44FB-8D05-864B9C184764}" destId="{BEB731FD-D37F-4B62-B838-BC830805F9A1}" srcOrd="0" destOrd="0" presId="urn:microsoft.com/office/officeart/2016/7/layout/AccentHomeChevronProcess"/>
    <dgm:cxn modelId="{473951E0-94C0-4A55-8B47-0991174849A3}" type="presParOf" srcId="{3B924A49-6E54-44FB-8D05-864B9C184764}" destId="{1FEBCD46-08EE-4C20-A023-A56491F19D0D}" srcOrd="1" destOrd="0" presId="urn:microsoft.com/office/officeart/2016/7/layout/AccentHomeChevronProcess"/>
    <dgm:cxn modelId="{18B77FC9-2D94-44DE-B642-FAAE5AB85A8D}" type="presParOf" srcId="{3B924A49-6E54-44FB-8D05-864B9C184764}" destId="{4EDD78FD-F2C1-4A7E-A18C-F416DBBA6C08}" srcOrd="2" destOrd="0" presId="urn:microsoft.com/office/officeart/2016/7/layout/AccentHomeChevronProcess"/>
    <dgm:cxn modelId="{62F67B0F-4668-4F5B-AC58-4170BCA62EF9}" type="presParOf" srcId="{3B924A49-6E54-44FB-8D05-864B9C184764}" destId="{09F22817-99D2-4288-9F01-B298535B896F}" srcOrd="3" destOrd="0" presId="urn:microsoft.com/office/officeart/2016/7/layout/AccentHomeChevronProcess"/>
    <dgm:cxn modelId="{E6C7181E-540C-442C-98D4-6CF99EE1F3FB}" type="presParOf" srcId="{9A8D932C-2ECE-4BF3-A5F0-DB6CED752743}" destId="{93A4D40D-B26C-401D-BD29-31BA3ED28B91}" srcOrd="3" destOrd="0" presId="urn:microsoft.com/office/officeart/2016/7/layout/AccentHomeChevronProcess"/>
    <dgm:cxn modelId="{7C47FC10-9825-4575-9CD4-1C06339CF1F4}" type="presParOf" srcId="{9A8D932C-2ECE-4BF3-A5F0-DB6CED752743}" destId="{82AA768B-94C3-4936-9F63-72D08FA0DDA6}" srcOrd="4" destOrd="0" presId="urn:microsoft.com/office/officeart/2016/7/layout/AccentHomeChevronProcess"/>
    <dgm:cxn modelId="{959515EB-7374-4C7F-87B0-5C56D0EA5A24}" type="presParOf" srcId="{82AA768B-94C3-4936-9F63-72D08FA0DDA6}" destId="{ABC5E641-FFC2-42D6-9616-050D9656A3B3}" srcOrd="0" destOrd="0" presId="urn:microsoft.com/office/officeart/2016/7/layout/AccentHomeChevronProcess"/>
    <dgm:cxn modelId="{66AA16D6-5274-429E-A51E-9D284BFBDDB1}" type="presParOf" srcId="{82AA768B-94C3-4936-9F63-72D08FA0DDA6}" destId="{518968A8-247B-4040-8CF3-37D05843BF3C}" srcOrd="1" destOrd="0" presId="urn:microsoft.com/office/officeart/2016/7/layout/AccentHomeChevronProcess"/>
    <dgm:cxn modelId="{457DA6AA-D32B-42FD-AF14-266F5DDC4814}" type="presParOf" srcId="{82AA768B-94C3-4936-9F63-72D08FA0DDA6}" destId="{9D01659A-6B43-48B4-AFE2-BDE1F1C09DB8}" srcOrd="2" destOrd="0" presId="urn:microsoft.com/office/officeart/2016/7/layout/AccentHomeChevronProcess"/>
    <dgm:cxn modelId="{EFEA64F6-8240-47E5-8651-BC26AA054AA7}" type="presParOf" srcId="{82AA768B-94C3-4936-9F63-72D08FA0DDA6}" destId="{6DCC5495-3567-4AB0-A227-47166B89EFDF}" srcOrd="3" destOrd="0" presId="urn:microsoft.com/office/officeart/2016/7/layout/AccentHomeChevronProcess"/>
    <dgm:cxn modelId="{E793D652-CA44-477A-BAFB-B721690964EE}" type="presParOf" srcId="{9A8D932C-2ECE-4BF3-A5F0-DB6CED752743}" destId="{E9609FC9-3CDC-4ECC-A121-B3257C5F84A8}" srcOrd="5" destOrd="0" presId="urn:microsoft.com/office/officeart/2016/7/layout/AccentHomeChevronProcess"/>
    <dgm:cxn modelId="{35E87680-E97C-43EA-8DEF-70552EDD1D8B}" type="presParOf" srcId="{9A8D932C-2ECE-4BF3-A5F0-DB6CED752743}" destId="{CB37800A-2C04-40E9-8211-10F0336C1E57}" srcOrd="6" destOrd="0" presId="urn:microsoft.com/office/officeart/2016/7/layout/AccentHomeChevronProcess"/>
    <dgm:cxn modelId="{D11E1315-0E7D-4C03-94D0-9BF00488B29C}" type="presParOf" srcId="{CB37800A-2C04-40E9-8211-10F0336C1E57}" destId="{0AC0356F-A0A5-4B29-A390-8FEBC268161A}" srcOrd="0" destOrd="0" presId="urn:microsoft.com/office/officeart/2016/7/layout/AccentHomeChevronProcess"/>
    <dgm:cxn modelId="{AC1DB851-BDAF-4877-BFD5-648D7583C806}" type="presParOf" srcId="{CB37800A-2C04-40E9-8211-10F0336C1E57}" destId="{FFA69712-DB6F-4709-B502-63ED21DAD3C5}" srcOrd="1" destOrd="0" presId="urn:microsoft.com/office/officeart/2016/7/layout/AccentHomeChevronProcess"/>
    <dgm:cxn modelId="{E4BD171F-FA7F-4B9E-B7BD-E768629B2D3C}" type="presParOf" srcId="{CB37800A-2C04-40E9-8211-10F0336C1E57}" destId="{C3D98F3A-E1C9-4515-B2C0-F2BB5C3E27DC}" srcOrd="2" destOrd="0" presId="urn:microsoft.com/office/officeart/2016/7/layout/AccentHomeChevronProcess"/>
    <dgm:cxn modelId="{B646F815-8454-4D52-9AD6-FA1F60F8B563}" type="presParOf" srcId="{CB37800A-2C04-40E9-8211-10F0336C1E57}" destId="{90704BAD-02D8-48C4-B300-719A2591C7B0}"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932DC3-468E-46A7-BEB9-0FA8E22932E9}" type="doc">
      <dgm:prSet loTypeId="urn:microsoft.com/office/officeart/2018/2/layout/Icon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BE6123B1-DE21-42C8-AADD-135219755406}">
      <dgm:prSet/>
      <dgm:spPr/>
      <dgm:t>
        <a:bodyPr/>
        <a:lstStyle/>
        <a:p>
          <a:r>
            <a:rPr lang="en-US" dirty="0"/>
            <a:t>“To be root inside the container, must be root outside the container”.</a:t>
          </a:r>
        </a:p>
      </dgm:t>
    </dgm:pt>
    <dgm:pt modelId="{0F33277A-8F60-43EC-A79C-15FD56515E01}" type="parTrans" cxnId="{38019C45-1C9E-4E05-9786-D0294DA0AB6F}">
      <dgm:prSet/>
      <dgm:spPr/>
      <dgm:t>
        <a:bodyPr/>
        <a:lstStyle/>
        <a:p>
          <a:endParaRPr lang="en-US"/>
        </a:p>
      </dgm:t>
    </dgm:pt>
    <dgm:pt modelId="{B5EEA719-93B7-42D3-A0C5-84E285A282A1}" type="sibTrans" cxnId="{38019C45-1C9E-4E05-9786-D0294DA0AB6F}">
      <dgm:prSet/>
      <dgm:spPr/>
      <dgm:t>
        <a:bodyPr/>
        <a:lstStyle/>
        <a:p>
          <a:endParaRPr lang="en-US"/>
        </a:p>
      </dgm:t>
    </dgm:pt>
    <dgm:pt modelId="{0348F381-A430-431B-8184-9EE15C839934}">
      <dgm:prSet/>
      <dgm:spPr/>
      <dgm:t>
        <a:bodyPr/>
        <a:lstStyle/>
        <a:p>
          <a:r>
            <a:rPr lang="en-US"/>
            <a:t>It’s impossible to escalate your privileges from inside the container</a:t>
          </a:r>
        </a:p>
      </dgm:t>
    </dgm:pt>
    <dgm:pt modelId="{B360A712-997E-4C23-9DE8-DE8DA324AB3F}" type="parTrans" cxnId="{4818A17D-7DF6-489D-B16B-B4E255ACE956}">
      <dgm:prSet/>
      <dgm:spPr/>
      <dgm:t>
        <a:bodyPr/>
        <a:lstStyle/>
        <a:p>
          <a:endParaRPr lang="en-US"/>
        </a:p>
      </dgm:t>
    </dgm:pt>
    <dgm:pt modelId="{140ACAB6-0BB7-47AC-B4F9-0E5C6A64CFA8}" type="sibTrans" cxnId="{4818A17D-7DF6-489D-B16B-B4E255ACE956}">
      <dgm:prSet/>
      <dgm:spPr/>
      <dgm:t>
        <a:bodyPr/>
        <a:lstStyle/>
        <a:p>
          <a:endParaRPr lang="en-US"/>
        </a:p>
      </dgm:t>
    </dgm:pt>
    <dgm:pt modelId="{CCB5C54F-5CDF-42AC-9590-7FACAC6A5CE6}" type="pres">
      <dgm:prSet presAssocID="{7B932DC3-468E-46A7-BEB9-0FA8E22932E9}" presName="root" presStyleCnt="0">
        <dgm:presLayoutVars>
          <dgm:dir/>
          <dgm:resizeHandles val="exact"/>
        </dgm:presLayoutVars>
      </dgm:prSet>
      <dgm:spPr/>
    </dgm:pt>
    <dgm:pt modelId="{EEEF3DC7-57AD-4670-8A6D-1A060A65FA86}" type="pres">
      <dgm:prSet presAssocID="{BE6123B1-DE21-42C8-AADD-135219755406}" presName="compNode" presStyleCnt="0"/>
      <dgm:spPr/>
    </dgm:pt>
    <dgm:pt modelId="{9C3FC420-09D5-4F29-9655-95551C3FE58C}" type="pres">
      <dgm:prSet presAssocID="{BE6123B1-DE21-42C8-AADD-135219755406}" presName="iconRect" presStyleLbl="node1" presStyleIdx="0" presStyleCnt="2"/>
      <dgm:spPr>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2698165F-82B9-4744-A621-10ACE0DBBB33}" type="pres">
      <dgm:prSet presAssocID="{BE6123B1-DE21-42C8-AADD-135219755406}" presName="spaceRect" presStyleCnt="0"/>
      <dgm:spPr/>
    </dgm:pt>
    <dgm:pt modelId="{66F01FE6-FE8C-4A43-AB57-1CC64483C032}" type="pres">
      <dgm:prSet presAssocID="{BE6123B1-DE21-42C8-AADD-135219755406}" presName="textRect" presStyleLbl="revTx" presStyleIdx="0" presStyleCnt="2">
        <dgm:presLayoutVars>
          <dgm:chMax val="1"/>
          <dgm:chPref val="1"/>
        </dgm:presLayoutVars>
      </dgm:prSet>
      <dgm:spPr/>
    </dgm:pt>
    <dgm:pt modelId="{79F7B63F-F308-414D-B07D-00B29B7BBB41}" type="pres">
      <dgm:prSet presAssocID="{B5EEA719-93B7-42D3-A0C5-84E285A282A1}" presName="sibTrans" presStyleCnt="0"/>
      <dgm:spPr/>
    </dgm:pt>
    <dgm:pt modelId="{EE40F469-9992-4B41-9791-120B591A0690}" type="pres">
      <dgm:prSet presAssocID="{0348F381-A430-431B-8184-9EE15C839934}" presName="compNode" presStyleCnt="0"/>
      <dgm:spPr/>
    </dgm:pt>
    <dgm:pt modelId="{2C3D72F2-98BB-4AEB-B620-41C85D9A7F27}" type="pres">
      <dgm:prSet presAssocID="{0348F381-A430-431B-8184-9EE15C83993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rbidden"/>
        </a:ext>
      </dgm:extLst>
    </dgm:pt>
    <dgm:pt modelId="{E1A9043B-D7F4-4E05-8DEF-B99A259FAE09}" type="pres">
      <dgm:prSet presAssocID="{0348F381-A430-431B-8184-9EE15C839934}" presName="spaceRect" presStyleCnt="0"/>
      <dgm:spPr/>
    </dgm:pt>
    <dgm:pt modelId="{A2853059-1FE4-4E73-9AD2-2DE0551AA44A}" type="pres">
      <dgm:prSet presAssocID="{0348F381-A430-431B-8184-9EE15C839934}" presName="textRect" presStyleLbl="revTx" presStyleIdx="1" presStyleCnt="2">
        <dgm:presLayoutVars>
          <dgm:chMax val="1"/>
          <dgm:chPref val="1"/>
        </dgm:presLayoutVars>
      </dgm:prSet>
      <dgm:spPr/>
    </dgm:pt>
  </dgm:ptLst>
  <dgm:cxnLst>
    <dgm:cxn modelId="{62A40834-C7E9-4ED9-8727-F54F43D94144}" type="presOf" srcId="{0348F381-A430-431B-8184-9EE15C839934}" destId="{A2853059-1FE4-4E73-9AD2-2DE0551AA44A}" srcOrd="0" destOrd="0" presId="urn:microsoft.com/office/officeart/2018/2/layout/IconLabelList"/>
    <dgm:cxn modelId="{AFC9D039-5363-4126-ABAE-E2428D6300D4}" type="presOf" srcId="{7B932DC3-468E-46A7-BEB9-0FA8E22932E9}" destId="{CCB5C54F-5CDF-42AC-9590-7FACAC6A5CE6}" srcOrd="0" destOrd="0" presId="urn:microsoft.com/office/officeart/2018/2/layout/IconLabelList"/>
    <dgm:cxn modelId="{38019C45-1C9E-4E05-9786-D0294DA0AB6F}" srcId="{7B932DC3-468E-46A7-BEB9-0FA8E22932E9}" destId="{BE6123B1-DE21-42C8-AADD-135219755406}" srcOrd="0" destOrd="0" parTransId="{0F33277A-8F60-43EC-A79C-15FD56515E01}" sibTransId="{B5EEA719-93B7-42D3-A0C5-84E285A282A1}"/>
    <dgm:cxn modelId="{4818A17D-7DF6-489D-B16B-B4E255ACE956}" srcId="{7B932DC3-468E-46A7-BEB9-0FA8E22932E9}" destId="{0348F381-A430-431B-8184-9EE15C839934}" srcOrd="1" destOrd="0" parTransId="{B360A712-997E-4C23-9DE8-DE8DA324AB3F}" sibTransId="{140ACAB6-0BB7-47AC-B4F9-0E5C6A64CFA8}"/>
    <dgm:cxn modelId="{659A0DEF-23F9-4BED-83C9-29F3BD9B6954}" type="presOf" srcId="{BE6123B1-DE21-42C8-AADD-135219755406}" destId="{66F01FE6-FE8C-4A43-AB57-1CC64483C032}" srcOrd="0" destOrd="0" presId="urn:microsoft.com/office/officeart/2018/2/layout/IconLabelList"/>
    <dgm:cxn modelId="{A3BFFCE7-6BC2-43CD-AD42-C45CECAD8BDB}" type="presParOf" srcId="{CCB5C54F-5CDF-42AC-9590-7FACAC6A5CE6}" destId="{EEEF3DC7-57AD-4670-8A6D-1A060A65FA86}" srcOrd="0" destOrd="0" presId="urn:microsoft.com/office/officeart/2018/2/layout/IconLabelList"/>
    <dgm:cxn modelId="{21EC81BE-9A63-4A50-A95B-3E8BE10E22BF}" type="presParOf" srcId="{EEEF3DC7-57AD-4670-8A6D-1A060A65FA86}" destId="{9C3FC420-09D5-4F29-9655-95551C3FE58C}" srcOrd="0" destOrd="0" presId="urn:microsoft.com/office/officeart/2018/2/layout/IconLabelList"/>
    <dgm:cxn modelId="{276D1E1A-73B4-4650-89A9-D90550D0DEBE}" type="presParOf" srcId="{EEEF3DC7-57AD-4670-8A6D-1A060A65FA86}" destId="{2698165F-82B9-4744-A621-10ACE0DBBB33}" srcOrd="1" destOrd="0" presId="urn:microsoft.com/office/officeart/2018/2/layout/IconLabelList"/>
    <dgm:cxn modelId="{05C28187-4386-4553-A0DF-094C7C0C038F}" type="presParOf" srcId="{EEEF3DC7-57AD-4670-8A6D-1A060A65FA86}" destId="{66F01FE6-FE8C-4A43-AB57-1CC64483C032}" srcOrd="2" destOrd="0" presId="urn:microsoft.com/office/officeart/2018/2/layout/IconLabelList"/>
    <dgm:cxn modelId="{9C3D8C1A-0850-4234-AC8F-25773EF8EDF3}" type="presParOf" srcId="{CCB5C54F-5CDF-42AC-9590-7FACAC6A5CE6}" destId="{79F7B63F-F308-414D-B07D-00B29B7BBB41}" srcOrd="1" destOrd="0" presId="urn:microsoft.com/office/officeart/2018/2/layout/IconLabelList"/>
    <dgm:cxn modelId="{C47400EE-7EAB-43D6-8FD9-977CCDAB0AF9}" type="presParOf" srcId="{CCB5C54F-5CDF-42AC-9590-7FACAC6A5CE6}" destId="{EE40F469-9992-4B41-9791-120B591A0690}" srcOrd="2" destOrd="0" presId="urn:microsoft.com/office/officeart/2018/2/layout/IconLabelList"/>
    <dgm:cxn modelId="{99595A8C-11C7-4E42-84F9-1AB7BA522413}" type="presParOf" srcId="{EE40F469-9992-4B41-9791-120B591A0690}" destId="{2C3D72F2-98BB-4AEB-B620-41C85D9A7F27}" srcOrd="0" destOrd="0" presId="urn:microsoft.com/office/officeart/2018/2/layout/IconLabelList"/>
    <dgm:cxn modelId="{44A10DD0-2BA4-4C58-B6E1-5F9EC8CD5FCD}" type="presParOf" srcId="{EE40F469-9992-4B41-9791-120B591A0690}" destId="{E1A9043B-D7F4-4E05-8DEF-B99A259FAE09}" srcOrd="1" destOrd="0" presId="urn:microsoft.com/office/officeart/2018/2/layout/IconLabelList"/>
    <dgm:cxn modelId="{B1212EF0-A011-4B13-97B2-B9C5260E340B}" type="presParOf" srcId="{EE40F469-9992-4B41-9791-120B591A0690}" destId="{A2853059-1FE4-4E73-9AD2-2DE0551AA44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0C8F4E-640D-493D-83D7-3A63A309719C}" type="doc">
      <dgm:prSet loTypeId="urn:microsoft.com/office/officeart/2005/8/layout/list1" loCatId="list" qsTypeId="urn:microsoft.com/office/officeart/2005/8/quickstyle/simple1" qsCatId="simple" csTypeId="urn:microsoft.com/office/officeart/2005/8/colors/accent5_2" csCatId="accent5" phldr="1"/>
      <dgm:spPr/>
      <dgm:t>
        <a:bodyPr/>
        <a:lstStyle/>
        <a:p>
          <a:endParaRPr lang="en-US"/>
        </a:p>
      </dgm:t>
    </dgm:pt>
    <dgm:pt modelId="{12E4E4E7-830A-494A-87F0-B19A375797AD}">
      <dgm:prSet/>
      <dgm:spPr/>
      <dgm:t>
        <a:bodyPr/>
        <a:lstStyle/>
        <a:p>
          <a:r>
            <a:rPr lang="en-US"/>
            <a:t>Development of Containers</a:t>
          </a:r>
        </a:p>
      </dgm:t>
    </dgm:pt>
    <dgm:pt modelId="{754F2E5D-717A-45BC-9930-B616C2EB9777}" type="parTrans" cxnId="{9EAAE000-A010-4B90-BC03-2C9DE4B276AF}">
      <dgm:prSet/>
      <dgm:spPr/>
      <dgm:t>
        <a:bodyPr/>
        <a:lstStyle/>
        <a:p>
          <a:endParaRPr lang="en-US"/>
        </a:p>
      </dgm:t>
    </dgm:pt>
    <dgm:pt modelId="{46460941-B9E4-4039-8DB9-91966283C657}" type="sibTrans" cxnId="{9EAAE000-A010-4B90-BC03-2C9DE4B276AF}">
      <dgm:prSet/>
      <dgm:spPr/>
      <dgm:t>
        <a:bodyPr/>
        <a:lstStyle/>
        <a:p>
          <a:endParaRPr lang="en-US"/>
        </a:p>
      </dgm:t>
    </dgm:pt>
    <dgm:pt modelId="{125D63CF-D202-4CD2-8CC0-D04F9084A2DD}">
      <dgm:prSet/>
      <dgm:spPr/>
      <dgm:t>
        <a:bodyPr/>
        <a:lstStyle/>
        <a:p>
          <a:r>
            <a:rPr lang="en-US" dirty="0"/>
            <a:t>Creating a container image from scratch requires root</a:t>
          </a:r>
        </a:p>
      </dgm:t>
    </dgm:pt>
    <dgm:pt modelId="{12774303-A5F2-4CCB-BFD6-749A61EE10B4}" type="parTrans" cxnId="{FA79024D-42FC-45E4-827E-EA045DABDA94}">
      <dgm:prSet/>
      <dgm:spPr/>
      <dgm:t>
        <a:bodyPr/>
        <a:lstStyle/>
        <a:p>
          <a:endParaRPr lang="en-US"/>
        </a:p>
      </dgm:t>
    </dgm:pt>
    <dgm:pt modelId="{9F8239C2-7B55-475C-B0AD-5EA37B5425CD}" type="sibTrans" cxnId="{FA79024D-42FC-45E4-827E-EA045DABDA94}">
      <dgm:prSet/>
      <dgm:spPr/>
      <dgm:t>
        <a:bodyPr/>
        <a:lstStyle/>
        <a:p>
          <a:endParaRPr lang="en-US"/>
        </a:p>
      </dgm:t>
    </dgm:pt>
    <dgm:pt modelId="{1DE2988D-F195-410C-A3E8-043693578D49}">
      <dgm:prSet/>
      <dgm:spPr/>
      <dgm:t>
        <a:bodyPr/>
        <a:lstStyle/>
        <a:p>
          <a:r>
            <a:rPr lang="en-US"/>
            <a:t>Container creation must be done on a linux system with root access</a:t>
          </a:r>
        </a:p>
      </dgm:t>
    </dgm:pt>
    <dgm:pt modelId="{54A1222F-A97F-4973-B266-8162B6C4729B}" type="parTrans" cxnId="{EA4734DA-CCF8-4C9E-8D0E-A18AB4804310}">
      <dgm:prSet/>
      <dgm:spPr/>
      <dgm:t>
        <a:bodyPr/>
        <a:lstStyle/>
        <a:p>
          <a:endParaRPr lang="en-US"/>
        </a:p>
      </dgm:t>
    </dgm:pt>
    <dgm:pt modelId="{8B84D4D5-90C9-403E-A449-30DD48E8B5C9}" type="sibTrans" cxnId="{EA4734DA-CCF8-4C9E-8D0E-A18AB4804310}">
      <dgm:prSet/>
      <dgm:spPr/>
      <dgm:t>
        <a:bodyPr/>
        <a:lstStyle/>
        <a:p>
          <a:endParaRPr lang="en-US"/>
        </a:p>
      </dgm:t>
    </dgm:pt>
    <dgm:pt modelId="{77137E7F-5848-46CC-9143-793F8D84AF30}">
      <dgm:prSet/>
      <dgm:spPr/>
      <dgm:t>
        <a:bodyPr/>
        <a:lstStyle/>
        <a:p>
          <a:r>
            <a:rPr lang="en-US"/>
            <a:t>Running Containers</a:t>
          </a:r>
        </a:p>
      </dgm:t>
    </dgm:pt>
    <dgm:pt modelId="{5E8B3DE3-8DF2-4929-B6DA-75B0D373C196}" type="parTrans" cxnId="{8B9A2371-9C1F-4F02-8EE9-3BDD1E19D66C}">
      <dgm:prSet/>
      <dgm:spPr/>
      <dgm:t>
        <a:bodyPr/>
        <a:lstStyle/>
        <a:p>
          <a:endParaRPr lang="en-US"/>
        </a:p>
      </dgm:t>
    </dgm:pt>
    <dgm:pt modelId="{9A29D107-E010-43C1-AD95-279DF0B318CA}" type="sibTrans" cxnId="{8B9A2371-9C1F-4F02-8EE9-3BDD1E19D66C}">
      <dgm:prSet/>
      <dgm:spPr/>
      <dgm:t>
        <a:bodyPr/>
        <a:lstStyle/>
        <a:p>
          <a:endParaRPr lang="en-US"/>
        </a:p>
      </dgm:t>
    </dgm:pt>
    <dgm:pt modelId="{0360523A-5EDF-4196-B7B9-8919ED211CD7}">
      <dgm:prSet/>
      <dgm:spPr/>
      <dgm:t>
        <a:bodyPr/>
        <a:lstStyle/>
        <a:p>
          <a:r>
            <a:rPr lang="en-US"/>
            <a:t>Container gets executed in the context of the user who executes it</a:t>
          </a:r>
        </a:p>
      </dgm:t>
    </dgm:pt>
    <dgm:pt modelId="{45714E0E-19EC-4307-8FA4-1988FFE04B2C}" type="parTrans" cxnId="{113198E1-A832-4697-9B21-F5545AC3250F}">
      <dgm:prSet/>
      <dgm:spPr/>
      <dgm:t>
        <a:bodyPr/>
        <a:lstStyle/>
        <a:p>
          <a:endParaRPr lang="en-US"/>
        </a:p>
      </dgm:t>
    </dgm:pt>
    <dgm:pt modelId="{103809FD-B13A-42CE-836B-DAD6F4EFCC27}" type="sibTrans" cxnId="{113198E1-A832-4697-9B21-F5545AC3250F}">
      <dgm:prSet/>
      <dgm:spPr/>
      <dgm:t>
        <a:bodyPr/>
        <a:lstStyle/>
        <a:p>
          <a:endParaRPr lang="en-US"/>
        </a:p>
      </dgm:t>
    </dgm:pt>
    <dgm:pt modelId="{F24CD34F-7FF8-4B7E-B989-E9390AE535F0}">
      <dgm:prSet/>
      <dgm:spPr/>
      <dgm:t>
        <a:bodyPr/>
        <a:lstStyle/>
        <a:p>
          <a:r>
            <a:rPr lang="en-US"/>
            <a:t>Same user with same permissions</a:t>
          </a:r>
        </a:p>
      </dgm:t>
    </dgm:pt>
    <dgm:pt modelId="{085C7E3D-33C3-46BD-AC00-76E77F8F52EE}" type="parTrans" cxnId="{69622C53-8774-4852-B661-EE7E0489E11C}">
      <dgm:prSet/>
      <dgm:spPr/>
      <dgm:t>
        <a:bodyPr/>
        <a:lstStyle/>
        <a:p>
          <a:endParaRPr lang="en-US"/>
        </a:p>
      </dgm:t>
    </dgm:pt>
    <dgm:pt modelId="{29C3CC68-A131-465A-BC1E-B101507EDB9B}" type="sibTrans" cxnId="{69622C53-8774-4852-B661-EE7E0489E11C}">
      <dgm:prSet/>
      <dgm:spPr/>
      <dgm:t>
        <a:bodyPr/>
        <a:lstStyle/>
        <a:p>
          <a:endParaRPr lang="en-US"/>
        </a:p>
      </dgm:t>
    </dgm:pt>
    <dgm:pt modelId="{B53A0B19-08F2-4603-9B4C-1FAC03190E7B}">
      <dgm:prSet/>
      <dgm:spPr/>
      <dgm:t>
        <a:bodyPr/>
        <a:lstStyle/>
        <a:p>
          <a:r>
            <a:rPr lang="en-US" dirty="0"/>
            <a:t>Blocking privilege escalation ensures that container can’t be used as vector to cause harm on HPC</a:t>
          </a:r>
        </a:p>
      </dgm:t>
    </dgm:pt>
    <dgm:pt modelId="{C1DEB679-33B2-4646-B91A-7F5F9E589FAB}" type="parTrans" cxnId="{3F6A8D59-17DF-4228-90E7-0E8D7C5E4195}">
      <dgm:prSet/>
      <dgm:spPr/>
      <dgm:t>
        <a:bodyPr/>
        <a:lstStyle/>
        <a:p>
          <a:endParaRPr lang="en-US"/>
        </a:p>
      </dgm:t>
    </dgm:pt>
    <dgm:pt modelId="{DD38A269-B68E-4A23-83F3-C88C2FFA4403}" type="sibTrans" cxnId="{3F6A8D59-17DF-4228-90E7-0E8D7C5E4195}">
      <dgm:prSet/>
      <dgm:spPr/>
      <dgm:t>
        <a:bodyPr/>
        <a:lstStyle/>
        <a:p>
          <a:endParaRPr lang="en-US"/>
        </a:p>
      </dgm:t>
    </dgm:pt>
    <dgm:pt modelId="{2643189C-B8E3-43D0-B5A5-1D966C54B70A}">
      <dgm:prSet/>
      <dgm:spPr/>
      <dgm:t>
        <a:bodyPr/>
        <a:lstStyle/>
        <a:p>
          <a:r>
            <a:rPr lang="en-US"/>
            <a:t>HPCs are able to safely and selectively give containers access to resources, files, directories</a:t>
          </a:r>
        </a:p>
      </dgm:t>
    </dgm:pt>
    <dgm:pt modelId="{7D84C617-4C4C-4727-A089-944E9598A833}" type="parTrans" cxnId="{53E3BE90-45E8-46CB-BC87-93AA1DAF7A96}">
      <dgm:prSet/>
      <dgm:spPr/>
      <dgm:t>
        <a:bodyPr/>
        <a:lstStyle/>
        <a:p>
          <a:endParaRPr lang="en-US"/>
        </a:p>
      </dgm:t>
    </dgm:pt>
    <dgm:pt modelId="{A2D4D0B3-899A-449D-913F-42776270AC5F}" type="sibTrans" cxnId="{53E3BE90-45E8-46CB-BC87-93AA1DAF7A96}">
      <dgm:prSet/>
      <dgm:spPr/>
      <dgm:t>
        <a:bodyPr/>
        <a:lstStyle/>
        <a:p>
          <a:endParaRPr lang="en-US"/>
        </a:p>
      </dgm:t>
    </dgm:pt>
    <dgm:pt modelId="{100D38E3-9B71-8648-B4B4-1FDDFDFB5780}" type="pres">
      <dgm:prSet presAssocID="{AB0C8F4E-640D-493D-83D7-3A63A309719C}" presName="linear" presStyleCnt="0">
        <dgm:presLayoutVars>
          <dgm:dir/>
          <dgm:animLvl val="lvl"/>
          <dgm:resizeHandles val="exact"/>
        </dgm:presLayoutVars>
      </dgm:prSet>
      <dgm:spPr/>
    </dgm:pt>
    <dgm:pt modelId="{3BE92812-911C-624B-88DB-8983DDA40927}" type="pres">
      <dgm:prSet presAssocID="{12E4E4E7-830A-494A-87F0-B19A375797AD}" presName="parentLin" presStyleCnt="0"/>
      <dgm:spPr/>
    </dgm:pt>
    <dgm:pt modelId="{52515BFE-513D-D04D-90FC-6F88005D1C64}" type="pres">
      <dgm:prSet presAssocID="{12E4E4E7-830A-494A-87F0-B19A375797AD}" presName="parentLeftMargin" presStyleLbl="node1" presStyleIdx="0" presStyleCnt="2"/>
      <dgm:spPr/>
    </dgm:pt>
    <dgm:pt modelId="{0E2B674A-C563-3F48-A315-53121EE426F0}" type="pres">
      <dgm:prSet presAssocID="{12E4E4E7-830A-494A-87F0-B19A375797AD}" presName="parentText" presStyleLbl="node1" presStyleIdx="0" presStyleCnt="2">
        <dgm:presLayoutVars>
          <dgm:chMax val="0"/>
          <dgm:bulletEnabled val="1"/>
        </dgm:presLayoutVars>
      </dgm:prSet>
      <dgm:spPr/>
    </dgm:pt>
    <dgm:pt modelId="{614459D3-BBB1-D547-AE3A-E684FB08F36C}" type="pres">
      <dgm:prSet presAssocID="{12E4E4E7-830A-494A-87F0-B19A375797AD}" presName="negativeSpace" presStyleCnt="0"/>
      <dgm:spPr/>
    </dgm:pt>
    <dgm:pt modelId="{AE84DFC3-51FB-7648-8C26-FDB9C06B0315}" type="pres">
      <dgm:prSet presAssocID="{12E4E4E7-830A-494A-87F0-B19A375797AD}" presName="childText" presStyleLbl="conFgAcc1" presStyleIdx="0" presStyleCnt="2">
        <dgm:presLayoutVars>
          <dgm:bulletEnabled val="1"/>
        </dgm:presLayoutVars>
      </dgm:prSet>
      <dgm:spPr/>
    </dgm:pt>
    <dgm:pt modelId="{4DDCEDF2-1589-7841-A7FA-4C9875625713}" type="pres">
      <dgm:prSet presAssocID="{46460941-B9E4-4039-8DB9-91966283C657}" presName="spaceBetweenRectangles" presStyleCnt="0"/>
      <dgm:spPr/>
    </dgm:pt>
    <dgm:pt modelId="{8314A04E-1D80-B449-9C06-33021F9FBDC2}" type="pres">
      <dgm:prSet presAssocID="{77137E7F-5848-46CC-9143-793F8D84AF30}" presName="parentLin" presStyleCnt="0"/>
      <dgm:spPr/>
    </dgm:pt>
    <dgm:pt modelId="{47CADE4C-537E-DD40-B9E3-AAB9809CD882}" type="pres">
      <dgm:prSet presAssocID="{77137E7F-5848-46CC-9143-793F8D84AF30}" presName="parentLeftMargin" presStyleLbl="node1" presStyleIdx="0" presStyleCnt="2"/>
      <dgm:spPr/>
    </dgm:pt>
    <dgm:pt modelId="{9E057E86-3978-2645-9973-0F82F54CC866}" type="pres">
      <dgm:prSet presAssocID="{77137E7F-5848-46CC-9143-793F8D84AF30}" presName="parentText" presStyleLbl="node1" presStyleIdx="1" presStyleCnt="2">
        <dgm:presLayoutVars>
          <dgm:chMax val="0"/>
          <dgm:bulletEnabled val="1"/>
        </dgm:presLayoutVars>
      </dgm:prSet>
      <dgm:spPr/>
    </dgm:pt>
    <dgm:pt modelId="{CF917ABE-4D81-DB4B-983E-0D0A16F1436D}" type="pres">
      <dgm:prSet presAssocID="{77137E7F-5848-46CC-9143-793F8D84AF30}" presName="negativeSpace" presStyleCnt="0"/>
      <dgm:spPr/>
    </dgm:pt>
    <dgm:pt modelId="{E522D264-71D5-1243-8EF6-7747A5D9986D}" type="pres">
      <dgm:prSet presAssocID="{77137E7F-5848-46CC-9143-793F8D84AF30}" presName="childText" presStyleLbl="conFgAcc1" presStyleIdx="1" presStyleCnt="2">
        <dgm:presLayoutVars>
          <dgm:bulletEnabled val="1"/>
        </dgm:presLayoutVars>
      </dgm:prSet>
      <dgm:spPr/>
    </dgm:pt>
  </dgm:ptLst>
  <dgm:cxnLst>
    <dgm:cxn modelId="{9EAAE000-A010-4B90-BC03-2C9DE4B276AF}" srcId="{AB0C8F4E-640D-493D-83D7-3A63A309719C}" destId="{12E4E4E7-830A-494A-87F0-B19A375797AD}" srcOrd="0" destOrd="0" parTransId="{754F2E5D-717A-45BC-9930-B616C2EB9777}" sibTransId="{46460941-B9E4-4039-8DB9-91966283C657}"/>
    <dgm:cxn modelId="{30424B1F-77C3-4440-9647-67A55958A21E}" type="presOf" srcId="{AB0C8F4E-640D-493D-83D7-3A63A309719C}" destId="{100D38E3-9B71-8648-B4B4-1FDDFDFB5780}" srcOrd="0" destOrd="0" presId="urn:microsoft.com/office/officeart/2005/8/layout/list1"/>
    <dgm:cxn modelId="{9BE7E621-8AC8-AA4D-A3D5-16E22214A2B3}" type="presOf" srcId="{77137E7F-5848-46CC-9143-793F8D84AF30}" destId="{47CADE4C-537E-DD40-B9E3-AAB9809CD882}" srcOrd="0" destOrd="0" presId="urn:microsoft.com/office/officeart/2005/8/layout/list1"/>
    <dgm:cxn modelId="{A8D50725-FA84-BC41-812A-92E388755197}" type="presOf" srcId="{2643189C-B8E3-43D0-B5A5-1D966C54B70A}" destId="{E522D264-71D5-1243-8EF6-7747A5D9986D}" srcOrd="0" destOrd="3" presId="urn:microsoft.com/office/officeart/2005/8/layout/list1"/>
    <dgm:cxn modelId="{78DDC82F-886E-8249-B259-BA2AC63913ED}" type="presOf" srcId="{12E4E4E7-830A-494A-87F0-B19A375797AD}" destId="{0E2B674A-C563-3F48-A315-53121EE426F0}" srcOrd="1" destOrd="0" presId="urn:microsoft.com/office/officeart/2005/8/layout/list1"/>
    <dgm:cxn modelId="{FA79024D-42FC-45E4-827E-EA045DABDA94}" srcId="{12E4E4E7-830A-494A-87F0-B19A375797AD}" destId="{125D63CF-D202-4CD2-8CC0-D04F9084A2DD}" srcOrd="0" destOrd="0" parTransId="{12774303-A5F2-4CCB-BFD6-749A61EE10B4}" sibTransId="{9F8239C2-7B55-475C-B0AD-5EA37B5425CD}"/>
    <dgm:cxn modelId="{69622C53-8774-4852-B661-EE7E0489E11C}" srcId="{0360523A-5EDF-4196-B7B9-8919ED211CD7}" destId="{F24CD34F-7FF8-4B7E-B989-E9390AE535F0}" srcOrd="0" destOrd="0" parTransId="{085C7E3D-33C3-46BD-AC00-76E77F8F52EE}" sibTransId="{29C3CC68-A131-465A-BC1E-B101507EDB9B}"/>
    <dgm:cxn modelId="{4C58F754-F3EE-044E-B6B4-B7A226ECAB2F}" type="presOf" srcId="{B53A0B19-08F2-4603-9B4C-1FAC03190E7B}" destId="{E522D264-71D5-1243-8EF6-7747A5D9986D}" srcOrd="0" destOrd="2" presId="urn:microsoft.com/office/officeart/2005/8/layout/list1"/>
    <dgm:cxn modelId="{3F6A8D59-17DF-4228-90E7-0E8D7C5E4195}" srcId="{77137E7F-5848-46CC-9143-793F8D84AF30}" destId="{B53A0B19-08F2-4603-9B4C-1FAC03190E7B}" srcOrd="1" destOrd="0" parTransId="{C1DEB679-33B2-4646-B91A-7F5F9E589FAB}" sibTransId="{DD38A269-B68E-4A23-83F3-C88C2FFA4403}"/>
    <dgm:cxn modelId="{2E98045C-9EC3-2D46-88C9-60312CD271EA}" type="presOf" srcId="{F24CD34F-7FF8-4B7E-B989-E9390AE535F0}" destId="{E522D264-71D5-1243-8EF6-7747A5D9986D}" srcOrd="0" destOrd="1" presId="urn:microsoft.com/office/officeart/2005/8/layout/list1"/>
    <dgm:cxn modelId="{8B9A2371-9C1F-4F02-8EE9-3BDD1E19D66C}" srcId="{AB0C8F4E-640D-493D-83D7-3A63A309719C}" destId="{77137E7F-5848-46CC-9143-793F8D84AF30}" srcOrd="1" destOrd="0" parTransId="{5E8B3DE3-8DF2-4929-B6DA-75B0D373C196}" sibTransId="{9A29D107-E010-43C1-AD95-279DF0B318CA}"/>
    <dgm:cxn modelId="{1650998C-55CE-7D48-82FC-567A46EB8FD1}" type="presOf" srcId="{1DE2988D-F195-410C-A3E8-043693578D49}" destId="{AE84DFC3-51FB-7648-8C26-FDB9C06B0315}" srcOrd="0" destOrd="1" presId="urn:microsoft.com/office/officeart/2005/8/layout/list1"/>
    <dgm:cxn modelId="{53E3BE90-45E8-46CB-BC87-93AA1DAF7A96}" srcId="{77137E7F-5848-46CC-9143-793F8D84AF30}" destId="{2643189C-B8E3-43D0-B5A5-1D966C54B70A}" srcOrd="2" destOrd="0" parTransId="{7D84C617-4C4C-4727-A089-944E9598A833}" sibTransId="{A2D4D0B3-899A-449D-913F-42776270AC5F}"/>
    <dgm:cxn modelId="{1D1CC6B0-6FCF-C549-B8DE-109907A3BA10}" type="presOf" srcId="{0360523A-5EDF-4196-B7B9-8919ED211CD7}" destId="{E522D264-71D5-1243-8EF6-7747A5D9986D}" srcOrd="0" destOrd="0" presId="urn:microsoft.com/office/officeart/2005/8/layout/list1"/>
    <dgm:cxn modelId="{949130C7-58D5-5247-9BF4-E7F1F858C2B9}" type="presOf" srcId="{12E4E4E7-830A-494A-87F0-B19A375797AD}" destId="{52515BFE-513D-D04D-90FC-6F88005D1C64}" srcOrd="0" destOrd="0" presId="urn:microsoft.com/office/officeart/2005/8/layout/list1"/>
    <dgm:cxn modelId="{EA4734DA-CCF8-4C9E-8D0E-A18AB4804310}" srcId="{12E4E4E7-830A-494A-87F0-B19A375797AD}" destId="{1DE2988D-F195-410C-A3E8-043693578D49}" srcOrd="1" destOrd="0" parTransId="{54A1222F-A97F-4973-B266-8162B6C4729B}" sibTransId="{8B84D4D5-90C9-403E-A449-30DD48E8B5C9}"/>
    <dgm:cxn modelId="{113198E1-A832-4697-9B21-F5545AC3250F}" srcId="{77137E7F-5848-46CC-9143-793F8D84AF30}" destId="{0360523A-5EDF-4196-B7B9-8919ED211CD7}" srcOrd="0" destOrd="0" parTransId="{45714E0E-19EC-4307-8FA4-1988FFE04B2C}" sibTransId="{103809FD-B13A-42CE-836B-DAD6F4EFCC27}"/>
    <dgm:cxn modelId="{39F1AAEF-EDD0-C244-A188-F17D08302C29}" type="presOf" srcId="{77137E7F-5848-46CC-9143-793F8D84AF30}" destId="{9E057E86-3978-2645-9973-0F82F54CC866}" srcOrd="1" destOrd="0" presId="urn:microsoft.com/office/officeart/2005/8/layout/list1"/>
    <dgm:cxn modelId="{9A0980F0-7D2E-A640-AEE2-54D0DF360813}" type="presOf" srcId="{125D63CF-D202-4CD2-8CC0-D04F9084A2DD}" destId="{AE84DFC3-51FB-7648-8C26-FDB9C06B0315}" srcOrd="0" destOrd="0" presId="urn:microsoft.com/office/officeart/2005/8/layout/list1"/>
    <dgm:cxn modelId="{060AA2E0-C690-9E49-83E9-EAB2250ED5F6}" type="presParOf" srcId="{100D38E3-9B71-8648-B4B4-1FDDFDFB5780}" destId="{3BE92812-911C-624B-88DB-8983DDA40927}" srcOrd="0" destOrd="0" presId="urn:microsoft.com/office/officeart/2005/8/layout/list1"/>
    <dgm:cxn modelId="{BC43192D-E9A6-7845-A0E9-9A507F464CD5}" type="presParOf" srcId="{3BE92812-911C-624B-88DB-8983DDA40927}" destId="{52515BFE-513D-D04D-90FC-6F88005D1C64}" srcOrd="0" destOrd="0" presId="urn:microsoft.com/office/officeart/2005/8/layout/list1"/>
    <dgm:cxn modelId="{DA2CD849-3EAE-E445-AE63-23F9E5F2B3DB}" type="presParOf" srcId="{3BE92812-911C-624B-88DB-8983DDA40927}" destId="{0E2B674A-C563-3F48-A315-53121EE426F0}" srcOrd="1" destOrd="0" presId="urn:microsoft.com/office/officeart/2005/8/layout/list1"/>
    <dgm:cxn modelId="{8433C826-7B45-334D-95E7-1C17D2DEE8E1}" type="presParOf" srcId="{100D38E3-9B71-8648-B4B4-1FDDFDFB5780}" destId="{614459D3-BBB1-D547-AE3A-E684FB08F36C}" srcOrd="1" destOrd="0" presId="urn:microsoft.com/office/officeart/2005/8/layout/list1"/>
    <dgm:cxn modelId="{D5AE8D21-408F-3745-9DB8-F3A6A4DDA9CB}" type="presParOf" srcId="{100D38E3-9B71-8648-B4B4-1FDDFDFB5780}" destId="{AE84DFC3-51FB-7648-8C26-FDB9C06B0315}" srcOrd="2" destOrd="0" presId="urn:microsoft.com/office/officeart/2005/8/layout/list1"/>
    <dgm:cxn modelId="{633EA8A6-7CFC-F34C-9E79-E7A9A7E8D1F6}" type="presParOf" srcId="{100D38E3-9B71-8648-B4B4-1FDDFDFB5780}" destId="{4DDCEDF2-1589-7841-A7FA-4C9875625713}" srcOrd="3" destOrd="0" presId="urn:microsoft.com/office/officeart/2005/8/layout/list1"/>
    <dgm:cxn modelId="{F5BD6528-97E3-B043-B5EB-C655DF57B11D}" type="presParOf" srcId="{100D38E3-9B71-8648-B4B4-1FDDFDFB5780}" destId="{8314A04E-1D80-B449-9C06-33021F9FBDC2}" srcOrd="4" destOrd="0" presId="urn:microsoft.com/office/officeart/2005/8/layout/list1"/>
    <dgm:cxn modelId="{3E39E7C5-346F-264B-9B2C-2EF9B4F2F2D9}" type="presParOf" srcId="{8314A04E-1D80-B449-9C06-33021F9FBDC2}" destId="{47CADE4C-537E-DD40-B9E3-AAB9809CD882}" srcOrd="0" destOrd="0" presId="urn:microsoft.com/office/officeart/2005/8/layout/list1"/>
    <dgm:cxn modelId="{58C25F41-1A89-0E4A-8441-296507DAC52B}" type="presParOf" srcId="{8314A04E-1D80-B449-9C06-33021F9FBDC2}" destId="{9E057E86-3978-2645-9973-0F82F54CC866}" srcOrd="1" destOrd="0" presId="urn:microsoft.com/office/officeart/2005/8/layout/list1"/>
    <dgm:cxn modelId="{B206DF24-F10D-F442-A59F-ED79EDEC11BD}" type="presParOf" srcId="{100D38E3-9B71-8648-B4B4-1FDDFDFB5780}" destId="{CF917ABE-4D81-DB4B-983E-0D0A16F1436D}" srcOrd="5" destOrd="0" presId="urn:microsoft.com/office/officeart/2005/8/layout/list1"/>
    <dgm:cxn modelId="{8E494475-A0C9-9D46-8DF0-5F39D80CD93C}" type="presParOf" srcId="{100D38E3-9B71-8648-B4B4-1FDDFDFB5780}" destId="{E522D264-71D5-1243-8EF6-7747A5D9986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A11C1D-DDF5-42FB-AFE5-A12E9B17D0E5}">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EFB0D8-F695-41B5-BB2E-46FF888B16CB}">
      <dsp:nvSpPr>
        <dsp:cNvPr id="0" name=""/>
        <dsp:cNvSpPr/>
      </dsp:nvSpPr>
      <dsp:spPr>
        <a:xfrm>
          <a:off x="492877" y="750432"/>
          <a:ext cx="774830" cy="77483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3B2337-69C5-4D0D-B202-7051E8A8AE3E}">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Encapsulation</a:t>
          </a:r>
        </a:p>
      </dsp:txBody>
      <dsp:txXfrm>
        <a:off x="1834517" y="469890"/>
        <a:ext cx="3148942" cy="1335915"/>
      </dsp:txXfrm>
    </dsp:sp>
    <dsp:sp modelId="{EBC712B6-4EA1-471C-8279-EFCBDDB1CEFD}">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8CD5AE-086E-4443-B635-9EE31684AABA}">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6DF20C-4EEA-44F7-858D-7B2E554195AF}">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Mobility</a:t>
          </a:r>
        </a:p>
      </dsp:txBody>
      <dsp:txXfrm>
        <a:off x="7154322" y="469890"/>
        <a:ext cx="3148942" cy="1335915"/>
      </dsp:txXfrm>
    </dsp:sp>
    <dsp:sp modelId="{E173E4F9-ECF1-4979-AEB3-1E190FC91029}">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3219EE-5B0F-4352-9747-F54F8117B866}">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57F91E-8DC9-4393-8CC6-FB294021EA91}">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Run software anywhere</a:t>
          </a:r>
        </a:p>
      </dsp:txBody>
      <dsp:txXfrm>
        <a:off x="1834517" y="2545532"/>
        <a:ext cx="3148942" cy="1335915"/>
      </dsp:txXfrm>
    </dsp:sp>
    <dsp:sp modelId="{428B2BD3-B0FD-45E7-939D-E7394BAED135}">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0B459A-0ACF-4022-B887-D9F1CC0D1187}">
      <dsp:nvSpPr>
        <dsp:cNvPr id="0" name=""/>
        <dsp:cNvSpPr/>
      </dsp:nvSpPr>
      <dsp:spPr>
        <a:xfrm>
          <a:off x="5812681" y="2826074"/>
          <a:ext cx="774830" cy="77483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C7A848-439C-49D6-AAA7-8CFBCC8D153A}">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Use on HPCs</a:t>
          </a:r>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46EA7-DBE2-4411-8D19-E296A32151E5}">
      <dsp:nvSpPr>
        <dsp:cNvPr id="0" name=""/>
        <dsp:cNvSpPr/>
      </dsp:nvSpPr>
      <dsp:spPr>
        <a:xfrm rot="5400000">
          <a:off x="-862496" y="1741081"/>
          <a:ext cx="1958102"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74DA4C-4681-462B-9D3B-2C0911884F06}">
      <dsp:nvSpPr>
        <dsp:cNvPr id="0" name=""/>
        <dsp:cNvSpPr/>
      </dsp:nvSpPr>
      <dsp:spPr>
        <a:xfrm>
          <a:off x="8318" y="2828369"/>
          <a:ext cx="2705918" cy="652700"/>
        </a:xfrm>
        <a:prstGeom prst="homePlate">
          <a:avLst>
            <a:gd name="adj" fmla="val 2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a:t>1979</a:t>
          </a:r>
        </a:p>
      </dsp:txBody>
      <dsp:txXfrm>
        <a:off x="8318" y="2828369"/>
        <a:ext cx="2624331" cy="652700"/>
      </dsp:txXfrm>
    </dsp:sp>
    <dsp:sp modelId="{5F8FD7A5-50E2-4C95-B874-D649452CD3FB}">
      <dsp:nvSpPr>
        <dsp:cNvPr id="0" name=""/>
        <dsp:cNvSpPr/>
      </dsp:nvSpPr>
      <dsp:spPr>
        <a:xfrm>
          <a:off x="224791" y="1000151"/>
          <a:ext cx="2197205" cy="1323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Earliest development of containers started 1979 with Unix V7</a:t>
          </a:r>
        </a:p>
      </dsp:txBody>
      <dsp:txXfrm>
        <a:off x="224791" y="1000151"/>
        <a:ext cx="2197205" cy="1323469"/>
      </dsp:txXfrm>
    </dsp:sp>
    <dsp:sp modelId="{BEB731FD-D37F-4B62-B838-BC830805F9A1}">
      <dsp:nvSpPr>
        <dsp:cNvPr id="0" name=""/>
        <dsp:cNvSpPr/>
      </dsp:nvSpPr>
      <dsp:spPr>
        <a:xfrm rot="5400000">
          <a:off x="1735185" y="1741081"/>
          <a:ext cx="1958102"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EBCD46-08EE-4C20-A023-A56491F19D0D}">
      <dsp:nvSpPr>
        <dsp:cNvPr id="0" name=""/>
        <dsp:cNvSpPr/>
      </dsp:nvSpPr>
      <dsp:spPr>
        <a:xfrm>
          <a:off x="2605999" y="2828369"/>
          <a:ext cx="2705918" cy="652700"/>
        </a:xfrm>
        <a:prstGeom prst="chevron">
          <a:avLst>
            <a:gd name="adj" fmla="val 2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a:t>2000s</a:t>
          </a:r>
        </a:p>
      </dsp:txBody>
      <dsp:txXfrm>
        <a:off x="2769174" y="2828369"/>
        <a:ext cx="2379568" cy="652700"/>
      </dsp:txXfrm>
    </dsp:sp>
    <dsp:sp modelId="{4EDD78FD-F2C1-4A7E-A18C-F416DBBA6C08}">
      <dsp:nvSpPr>
        <dsp:cNvPr id="0" name=""/>
        <dsp:cNvSpPr/>
      </dsp:nvSpPr>
      <dsp:spPr>
        <a:xfrm>
          <a:off x="2822473" y="1000151"/>
          <a:ext cx="2197205" cy="1323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a:t>Boom in container software</a:t>
          </a:r>
        </a:p>
      </dsp:txBody>
      <dsp:txXfrm>
        <a:off x="2822473" y="1000151"/>
        <a:ext cx="2197205" cy="1323469"/>
      </dsp:txXfrm>
    </dsp:sp>
    <dsp:sp modelId="{ABC5E641-FFC2-42D6-9616-050D9656A3B3}">
      <dsp:nvSpPr>
        <dsp:cNvPr id="0" name=""/>
        <dsp:cNvSpPr/>
      </dsp:nvSpPr>
      <dsp:spPr>
        <a:xfrm rot="5400000">
          <a:off x="4332867" y="1741081"/>
          <a:ext cx="1958102"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8968A8-247B-4040-8CF3-37D05843BF3C}">
      <dsp:nvSpPr>
        <dsp:cNvPr id="0" name=""/>
        <dsp:cNvSpPr/>
      </dsp:nvSpPr>
      <dsp:spPr>
        <a:xfrm>
          <a:off x="5203681" y="2828369"/>
          <a:ext cx="2705918" cy="652700"/>
        </a:xfrm>
        <a:prstGeom prst="chevron">
          <a:avLst>
            <a:gd name="adj" fmla="val 2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a:t>2013</a:t>
          </a:r>
        </a:p>
      </dsp:txBody>
      <dsp:txXfrm>
        <a:off x="5366856" y="2828369"/>
        <a:ext cx="2379568" cy="652700"/>
      </dsp:txXfrm>
    </dsp:sp>
    <dsp:sp modelId="{9D01659A-6B43-48B4-AFE2-BDE1F1C09DB8}">
      <dsp:nvSpPr>
        <dsp:cNvPr id="0" name=""/>
        <dsp:cNvSpPr/>
      </dsp:nvSpPr>
      <dsp:spPr>
        <a:xfrm>
          <a:off x="5420155" y="1000151"/>
          <a:ext cx="2197205" cy="1323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a:t>Docker</a:t>
          </a:r>
        </a:p>
      </dsp:txBody>
      <dsp:txXfrm>
        <a:off x="5420155" y="1000151"/>
        <a:ext cx="2197205" cy="1323469"/>
      </dsp:txXfrm>
    </dsp:sp>
    <dsp:sp modelId="{0AC0356F-A0A5-4B29-A390-8FEBC268161A}">
      <dsp:nvSpPr>
        <dsp:cNvPr id="0" name=""/>
        <dsp:cNvSpPr/>
      </dsp:nvSpPr>
      <dsp:spPr>
        <a:xfrm rot="5400000">
          <a:off x="6930549" y="1741081"/>
          <a:ext cx="1958102" cy="216473"/>
        </a:xfrm>
        <a:prstGeom prst="corner">
          <a:avLst>
            <a:gd name="adj1" fmla="val 1000"/>
            <a:gd name="adj2" fmla="val 1000"/>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A69712-DB6F-4709-B502-63ED21DAD3C5}">
      <dsp:nvSpPr>
        <dsp:cNvPr id="0" name=""/>
        <dsp:cNvSpPr/>
      </dsp:nvSpPr>
      <dsp:spPr>
        <a:xfrm>
          <a:off x="7801363" y="2828369"/>
          <a:ext cx="2705918" cy="652700"/>
        </a:xfrm>
        <a:prstGeom prst="chevron">
          <a:avLst>
            <a:gd name="adj" fmla="val 2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a:t>2015</a:t>
          </a:r>
        </a:p>
      </dsp:txBody>
      <dsp:txXfrm>
        <a:off x="7964538" y="2828369"/>
        <a:ext cx="2379568" cy="652700"/>
      </dsp:txXfrm>
    </dsp:sp>
    <dsp:sp modelId="{C3D98F3A-E1C9-4515-B2C0-F2BB5C3E27DC}">
      <dsp:nvSpPr>
        <dsp:cNvPr id="0" name=""/>
        <dsp:cNvSpPr/>
      </dsp:nvSpPr>
      <dsp:spPr>
        <a:xfrm>
          <a:off x="8017836" y="1000151"/>
          <a:ext cx="2197205" cy="1323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a:t>Singularity</a:t>
          </a:r>
        </a:p>
      </dsp:txBody>
      <dsp:txXfrm>
        <a:off x="8017836" y="1000151"/>
        <a:ext cx="2197205" cy="13234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3FC420-09D5-4F29-9655-95551C3FE58C}">
      <dsp:nvSpPr>
        <dsp:cNvPr id="0" name=""/>
        <dsp:cNvSpPr/>
      </dsp:nvSpPr>
      <dsp:spPr>
        <a:xfrm>
          <a:off x="1747800" y="608594"/>
          <a:ext cx="1944000" cy="1944000"/>
        </a:xfrm>
        <a:prstGeom prst="rect">
          <a:avLst/>
        </a:prstGeom>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F01FE6-FE8C-4A43-AB57-1CC64483C032}">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dirty="0"/>
            <a:t>“To be root inside the container, must be root outside the container”.</a:t>
          </a:r>
        </a:p>
      </dsp:txBody>
      <dsp:txXfrm>
        <a:off x="559800" y="3022743"/>
        <a:ext cx="4320000" cy="720000"/>
      </dsp:txXfrm>
    </dsp:sp>
    <dsp:sp modelId="{2C3D72F2-98BB-4AEB-B620-41C85D9A7F27}">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853059-1FE4-4E73-9AD2-2DE0551AA44A}">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a:t>It’s impossible to escalate your privileges from inside the container</a:t>
          </a:r>
        </a:p>
      </dsp:txBody>
      <dsp:txXfrm>
        <a:off x="5635800" y="3022743"/>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84DFC3-51FB-7648-8C26-FDB9C06B0315}">
      <dsp:nvSpPr>
        <dsp:cNvPr id="0" name=""/>
        <dsp:cNvSpPr/>
      </dsp:nvSpPr>
      <dsp:spPr>
        <a:xfrm>
          <a:off x="0" y="341918"/>
          <a:ext cx="10515600" cy="11655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16560" rIns="81612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Creating a container image from scratch requires root</a:t>
          </a:r>
        </a:p>
        <a:p>
          <a:pPr marL="228600" lvl="1" indent="-228600" algn="l" defTabSz="889000">
            <a:lnSpc>
              <a:spcPct val="90000"/>
            </a:lnSpc>
            <a:spcBef>
              <a:spcPct val="0"/>
            </a:spcBef>
            <a:spcAft>
              <a:spcPct val="15000"/>
            </a:spcAft>
            <a:buChar char="•"/>
          </a:pPr>
          <a:r>
            <a:rPr lang="en-US" sz="2000" kern="1200"/>
            <a:t>Container creation must be done on a linux system with root access</a:t>
          </a:r>
        </a:p>
      </dsp:txBody>
      <dsp:txXfrm>
        <a:off x="0" y="341918"/>
        <a:ext cx="10515600" cy="1165500"/>
      </dsp:txXfrm>
    </dsp:sp>
    <dsp:sp modelId="{0E2B674A-C563-3F48-A315-53121EE426F0}">
      <dsp:nvSpPr>
        <dsp:cNvPr id="0" name=""/>
        <dsp:cNvSpPr/>
      </dsp:nvSpPr>
      <dsp:spPr>
        <a:xfrm>
          <a:off x="525780" y="46718"/>
          <a:ext cx="7360920" cy="590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n-US" sz="2000" kern="1200"/>
            <a:t>Development of Containers</a:t>
          </a:r>
        </a:p>
      </dsp:txBody>
      <dsp:txXfrm>
        <a:off x="554601" y="75539"/>
        <a:ext cx="7303278" cy="532758"/>
      </dsp:txXfrm>
    </dsp:sp>
    <dsp:sp modelId="{E522D264-71D5-1243-8EF6-7747A5D9986D}">
      <dsp:nvSpPr>
        <dsp:cNvPr id="0" name=""/>
        <dsp:cNvSpPr/>
      </dsp:nvSpPr>
      <dsp:spPr>
        <a:xfrm>
          <a:off x="0" y="1910619"/>
          <a:ext cx="10515600" cy="2394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16560" rIns="81612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Container gets executed in the context of the user who executes it</a:t>
          </a:r>
        </a:p>
        <a:p>
          <a:pPr marL="457200" lvl="2" indent="-228600" algn="l" defTabSz="889000">
            <a:lnSpc>
              <a:spcPct val="90000"/>
            </a:lnSpc>
            <a:spcBef>
              <a:spcPct val="0"/>
            </a:spcBef>
            <a:spcAft>
              <a:spcPct val="15000"/>
            </a:spcAft>
            <a:buChar char="•"/>
          </a:pPr>
          <a:r>
            <a:rPr lang="en-US" sz="2000" kern="1200"/>
            <a:t>Same user with same permissions</a:t>
          </a:r>
        </a:p>
        <a:p>
          <a:pPr marL="228600" lvl="1" indent="-228600" algn="l" defTabSz="889000">
            <a:lnSpc>
              <a:spcPct val="90000"/>
            </a:lnSpc>
            <a:spcBef>
              <a:spcPct val="0"/>
            </a:spcBef>
            <a:spcAft>
              <a:spcPct val="15000"/>
            </a:spcAft>
            <a:buChar char="•"/>
          </a:pPr>
          <a:r>
            <a:rPr lang="en-US" sz="2000" kern="1200" dirty="0"/>
            <a:t>Blocking privilege escalation ensures that container can’t be used as vector to cause harm on HPC</a:t>
          </a:r>
        </a:p>
        <a:p>
          <a:pPr marL="228600" lvl="1" indent="-228600" algn="l" defTabSz="889000">
            <a:lnSpc>
              <a:spcPct val="90000"/>
            </a:lnSpc>
            <a:spcBef>
              <a:spcPct val="0"/>
            </a:spcBef>
            <a:spcAft>
              <a:spcPct val="15000"/>
            </a:spcAft>
            <a:buChar char="•"/>
          </a:pPr>
          <a:r>
            <a:rPr lang="en-US" sz="2000" kern="1200"/>
            <a:t>HPCs are able to safely and selectively give containers access to resources, files, directories</a:t>
          </a:r>
        </a:p>
      </dsp:txBody>
      <dsp:txXfrm>
        <a:off x="0" y="1910619"/>
        <a:ext cx="10515600" cy="2394000"/>
      </dsp:txXfrm>
    </dsp:sp>
    <dsp:sp modelId="{9E057E86-3978-2645-9973-0F82F54CC866}">
      <dsp:nvSpPr>
        <dsp:cNvPr id="0" name=""/>
        <dsp:cNvSpPr/>
      </dsp:nvSpPr>
      <dsp:spPr>
        <a:xfrm>
          <a:off x="525780" y="1615419"/>
          <a:ext cx="7360920" cy="590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n-US" sz="2000" kern="1200"/>
            <a:t>Running Containers</a:t>
          </a:r>
        </a:p>
      </dsp:txBody>
      <dsp:txXfrm>
        <a:off x="554601" y="1644240"/>
        <a:ext cx="7303278" cy="53275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6B675C-8736-5547-8030-E6CBE66448FB}" type="datetimeFigureOut">
              <a:rPr lang="en-US" smtClean="0"/>
              <a:t>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4B9F25-75F0-D74F-9D8C-E84F2300376F}" type="slidenum">
              <a:rPr lang="en-US" smtClean="0"/>
              <a:t>‹#›</a:t>
            </a:fld>
            <a:endParaRPr lang="en-US"/>
          </a:p>
        </p:txBody>
      </p:sp>
    </p:spTree>
    <p:extLst>
      <p:ext uri="{BB962C8B-B14F-4D97-AF65-F5344CB8AC3E}">
        <p14:creationId xmlns:p14="http://schemas.microsoft.com/office/powerpoint/2010/main" val="1304397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B9F25-75F0-D74F-9D8C-E84F2300376F}" type="slidenum">
              <a:rPr lang="en-US" smtClean="0"/>
              <a:t>1</a:t>
            </a:fld>
            <a:endParaRPr lang="en-US"/>
          </a:p>
        </p:txBody>
      </p:sp>
    </p:spTree>
    <p:extLst>
      <p:ext uri="{BB962C8B-B14F-4D97-AF65-F5344CB8AC3E}">
        <p14:creationId xmlns:p14="http://schemas.microsoft.com/office/powerpoint/2010/main" val="133493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affects us both in development and run time of our containers.</a:t>
            </a:r>
          </a:p>
          <a:p>
            <a:r>
              <a:rPr lang="en-US" dirty="0"/>
              <a:t>‘</a:t>
            </a:r>
          </a:p>
          <a:p>
            <a:endParaRPr lang="en-US" dirty="0"/>
          </a:p>
          <a:p>
            <a:r>
              <a:rPr lang="en-US" dirty="0"/>
              <a:t>First off, creating a container image from scratch requires root. Since users on HPCs don’t have root, we must create our containers on a </a:t>
            </a:r>
            <a:r>
              <a:rPr lang="en-US" dirty="0" err="1"/>
              <a:t>linux</a:t>
            </a:r>
            <a:r>
              <a:rPr lang="en-US" dirty="0"/>
              <a:t> system where we have root access.</a:t>
            </a:r>
          </a:p>
          <a:p>
            <a:endParaRPr lang="en-US" dirty="0"/>
          </a:p>
          <a:p>
            <a:r>
              <a:rPr lang="en-US" dirty="0"/>
              <a:t>Lastly, when containers get run, they get run in the context of the user who executes it. As a user on </a:t>
            </a:r>
            <a:r>
              <a:rPr lang="en-US" dirty="0" err="1"/>
              <a:t>biowulf</a:t>
            </a:r>
            <a:r>
              <a:rPr lang="en-US" dirty="0"/>
              <a:t>, I have certain permissions on files and directories. So I will retain those same permissions when running my container.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Blocking privilege escalation ensures that container can’t be used as vector to cause harm on HPC. If you can imagine if I am able to escalate myself to root within the container I can do some bad things that admin and other users wouldn’t want.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because of privilege escalation is blocked, this allows HPCs to safely and selectively give containers access to host resources and directories. </a:t>
            </a:r>
          </a:p>
        </p:txBody>
      </p:sp>
      <p:sp>
        <p:nvSpPr>
          <p:cNvPr id="4" name="Slide Number Placeholder 3"/>
          <p:cNvSpPr>
            <a:spLocks noGrp="1"/>
          </p:cNvSpPr>
          <p:nvPr>
            <p:ph type="sldNum" sz="quarter" idx="5"/>
          </p:nvPr>
        </p:nvSpPr>
        <p:spPr/>
        <p:txBody>
          <a:bodyPr/>
          <a:lstStyle/>
          <a:p>
            <a:fld id="{E84B9F25-75F0-D74F-9D8C-E84F2300376F}" type="slidenum">
              <a:rPr lang="en-US" smtClean="0"/>
              <a:t>10</a:t>
            </a:fld>
            <a:endParaRPr lang="en-US"/>
          </a:p>
        </p:txBody>
      </p:sp>
    </p:spTree>
    <p:extLst>
      <p:ext uri="{BB962C8B-B14F-4D97-AF65-F5344CB8AC3E}">
        <p14:creationId xmlns:p14="http://schemas.microsoft.com/office/powerpoint/2010/main" val="328057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B9F25-75F0-D74F-9D8C-E84F2300376F}" type="slidenum">
              <a:rPr lang="en-US" smtClean="0"/>
              <a:t>11</a:t>
            </a:fld>
            <a:endParaRPr lang="en-US"/>
          </a:p>
        </p:txBody>
      </p:sp>
    </p:spTree>
    <p:extLst>
      <p:ext uri="{BB962C8B-B14F-4D97-AF65-F5344CB8AC3E}">
        <p14:creationId xmlns:p14="http://schemas.microsoft.com/office/powerpoint/2010/main" val="693166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we need a </a:t>
            </a:r>
            <a:r>
              <a:rPr lang="en-US" dirty="0" err="1"/>
              <a:t>linux</a:t>
            </a:r>
            <a:r>
              <a:rPr lang="en-US" dirty="0"/>
              <a:t> environment with root access in order to create our containers.</a:t>
            </a:r>
          </a:p>
          <a:p>
            <a:endParaRPr lang="en-US" dirty="0"/>
          </a:p>
          <a:p>
            <a:r>
              <a:rPr lang="en-US" dirty="0"/>
              <a:t>Since most of us at the NIH won’t have access to one, The best bet us using a tool like Virtual box which is a virtualization software that allows you to run other operating systems on your host machine. You can pick any version of </a:t>
            </a:r>
            <a:r>
              <a:rPr lang="en-US" dirty="0" err="1"/>
              <a:t>linux</a:t>
            </a:r>
            <a:r>
              <a:rPr lang="en-US" dirty="0"/>
              <a:t>. I went with Ubuntu since that is what I was most familiar with.</a:t>
            </a:r>
          </a:p>
          <a:p>
            <a:endParaRPr lang="en-US" dirty="0"/>
          </a:p>
          <a:p>
            <a:r>
              <a:rPr lang="en-US" dirty="0"/>
              <a:t>If you have admin privileges on your mac, this should be a matter of following a </a:t>
            </a:r>
            <a:r>
              <a:rPr lang="en-US" dirty="0" err="1"/>
              <a:t>youtube</a:t>
            </a:r>
            <a:r>
              <a:rPr lang="en-US" dirty="0"/>
              <a:t> video on how to install </a:t>
            </a:r>
            <a:r>
              <a:rPr lang="en-US" dirty="0" err="1"/>
              <a:t>Virtualbox</a:t>
            </a:r>
            <a:r>
              <a:rPr lang="en-US" dirty="0"/>
              <a:t> on your mac/pc with ubuntu. Or you can just contact NIH IT and they’ll do it for you.</a:t>
            </a:r>
          </a:p>
          <a:p>
            <a:endParaRPr lang="en-US" dirty="0"/>
          </a:p>
          <a:p>
            <a:r>
              <a:rPr lang="en-US" dirty="0"/>
              <a:t>One thing I will say is make sure you allocate enough RAM and hard disk space while creating your virtual machine because once you create it, it is pretty hard to set these parameters after you create your virtual machine.</a:t>
            </a:r>
          </a:p>
        </p:txBody>
      </p:sp>
      <p:sp>
        <p:nvSpPr>
          <p:cNvPr id="4" name="Slide Number Placeholder 3"/>
          <p:cNvSpPr>
            <a:spLocks noGrp="1"/>
          </p:cNvSpPr>
          <p:nvPr>
            <p:ph type="sldNum" sz="quarter" idx="5"/>
          </p:nvPr>
        </p:nvSpPr>
        <p:spPr/>
        <p:txBody>
          <a:bodyPr/>
          <a:lstStyle/>
          <a:p>
            <a:fld id="{F79F4CFE-3753-8843-9804-E696AB3EE656}" type="slidenum">
              <a:rPr lang="en-US" smtClean="0"/>
              <a:t>12</a:t>
            </a:fld>
            <a:endParaRPr lang="en-US"/>
          </a:p>
        </p:txBody>
      </p:sp>
    </p:spTree>
    <p:extLst>
      <p:ext uri="{BB962C8B-B14F-4D97-AF65-F5344CB8AC3E}">
        <p14:creationId xmlns:p14="http://schemas.microsoft.com/office/powerpoint/2010/main" val="3937811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told after the talk that Singularity is actually at version 3.2.1-1.</a:t>
            </a:r>
          </a:p>
          <a:p>
            <a:endParaRPr lang="en-US" dirty="0"/>
          </a:p>
          <a:p>
            <a:r>
              <a:rPr lang="en-US" dirty="0"/>
              <a:t>For instructions on installing the installing latest version go here:</a:t>
            </a:r>
          </a:p>
          <a:p>
            <a:endParaRPr lang="en-US" dirty="0"/>
          </a:p>
          <a:p>
            <a:r>
              <a:rPr lang="en-US" dirty="0"/>
              <a:t>https://</a:t>
            </a:r>
            <a:r>
              <a:rPr lang="en-US" dirty="0" err="1"/>
              <a:t>sylabs.io</a:t>
            </a:r>
            <a:r>
              <a:rPr lang="en-US" dirty="0"/>
              <a:t>/guides/3.2/user-guide/</a:t>
            </a:r>
            <a:r>
              <a:rPr lang="en-US" dirty="0" err="1"/>
              <a:t>installation.html#overview</a:t>
            </a:r>
            <a:endParaRPr lang="en-US" dirty="0"/>
          </a:p>
          <a:p>
            <a:endParaRPr lang="en-US" dirty="0"/>
          </a:p>
          <a:p>
            <a:r>
              <a:rPr lang="en-US" dirty="0"/>
              <a:t>I am going to try and install the latest version on my Virtual Machine and I’ll see if I can provide updated instructions.</a:t>
            </a:r>
          </a:p>
        </p:txBody>
      </p:sp>
      <p:sp>
        <p:nvSpPr>
          <p:cNvPr id="4" name="Slide Number Placeholder 3"/>
          <p:cNvSpPr>
            <a:spLocks noGrp="1"/>
          </p:cNvSpPr>
          <p:nvPr>
            <p:ph type="sldNum" sz="quarter" idx="5"/>
          </p:nvPr>
        </p:nvSpPr>
        <p:spPr/>
        <p:txBody>
          <a:bodyPr/>
          <a:lstStyle/>
          <a:p>
            <a:fld id="{E84B9F25-75F0-D74F-9D8C-E84F2300376F}" type="slidenum">
              <a:rPr lang="en-US" smtClean="0"/>
              <a:t>13</a:t>
            </a:fld>
            <a:endParaRPr lang="en-US"/>
          </a:p>
        </p:txBody>
      </p:sp>
    </p:spTree>
    <p:extLst>
      <p:ext uri="{BB962C8B-B14F-4D97-AF65-F5344CB8AC3E}">
        <p14:creationId xmlns:p14="http://schemas.microsoft.com/office/powerpoint/2010/main" val="279984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installed Singularity in our virtual machine. I’m going to show how Singularity Containers are built.</a:t>
            </a:r>
          </a:p>
          <a:p>
            <a:endParaRPr lang="en-US" dirty="0"/>
          </a:p>
          <a:p>
            <a:endParaRPr lang="en-US" dirty="0"/>
          </a:p>
        </p:txBody>
      </p:sp>
      <p:sp>
        <p:nvSpPr>
          <p:cNvPr id="4" name="Slide Number Placeholder 3"/>
          <p:cNvSpPr>
            <a:spLocks noGrp="1"/>
          </p:cNvSpPr>
          <p:nvPr>
            <p:ph type="sldNum" sz="quarter" idx="5"/>
          </p:nvPr>
        </p:nvSpPr>
        <p:spPr/>
        <p:txBody>
          <a:bodyPr/>
          <a:lstStyle/>
          <a:p>
            <a:fld id="{E84B9F25-75F0-D74F-9D8C-E84F2300376F}" type="slidenum">
              <a:rPr lang="en-US" smtClean="0"/>
              <a:t>14</a:t>
            </a:fld>
            <a:endParaRPr lang="en-US"/>
          </a:p>
        </p:txBody>
      </p:sp>
    </p:spTree>
    <p:extLst>
      <p:ext uri="{BB962C8B-B14F-4D97-AF65-F5344CB8AC3E}">
        <p14:creationId xmlns:p14="http://schemas.microsoft.com/office/powerpoint/2010/main" val="3021159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 Recipe file? It is essentially your blueprint for your singularity container.</a:t>
            </a:r>
          </a:p>
          <a:p>
            <a:endParaRPr lang="en-US" dirty="0"/>
          </a:p>
          <a:p>
            <a:r>
              <a:rPr lang="en-US" dirty="0"/>
              <a:t>In this file you have all the instructions for how your want your container built:</a:t>
            </a:r>
          </a:p>
          <a:p>
            <a:r>
              <a:rPr lang="en-US" dirty="0"/>
              <a:t>	What operating system?</a:t>
            </a:r>
          </a:p>
          <a:p>
            <a:r>
              <a:rPr lang="en-US" dirty="0"/>
              <a:t>	What applications do you want to install?</a:t>
            </a:r>
          </a:p>
          <a:p>
            <a:r>
              <a:rPr lang="en-US" dirty="0"/>
              <a:t>	How do you want to run it?</a:t>
            </a:r>
          </a:p>
          <a:p>
            <a:r>
              <a:rPr lang="en-US" dirty="0"/>
              <a:t>	Environmental variables?</a:t>
            </a:r>
          </a:p>
          <a:p>
            <a:r>
              <a:rPr lang="en-US" dirty="0"/>
              <a:t>	Files you want copied into the container?</a:t>
            </a:r>
          </a:p>
        </p:txBody>
      </p:sp>
      <p:sp>
        <p:nvSpPr>
          <p:cNvPr id="4" name="Slide Number Placeholder 3"/>
          <p:cNvSpPr>
            <a:spLocks noGrp="1"/>
          </p:cNvSpPr>
          <p:nvPr>
            <p:ph type="sldNum" sz="quarter" idx="5"/>
          </p:nvPr>
        </p:nvSpPr>
        <p:spPr/>
        <p:txBody>
          <a:bodyPr/>
          <a:lstStyle/>
          <a:p>
            <a:fld id="{E84B9F25-75F0-D74F-9D8C-E84F2300376F}" type="slidenum">
              <a:rPr lang="en-US" smtClean="0"/>
              <a:t>15</a:t>
            </a:fld>
            <a:endParaRPr lang="en-US"/>
          </a:p>
        </p:txBody>
      </p:sp>
    </p:spTree>
    <p:extLst>
      <p:ext uri="{BB962C8B-B14F-4D97-AF65-F5344CB8AC3E}">
        <p14:creationId xmlns:p14="http://schemas.microsoft.com/office/powerpoint/2010/main" val="790757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B9F25-75F0-D74F-9D8C-E84F2300376F}" type="slidenum">
              <a:rPr lang="en-US" smtClean="0"/>
              <a:t>16</a:t>
            </a:fld>
            <a:endParaRPr lang="en-US"/>
          </a:p>
        </p:txBody>
      </p:sp>
    </p:spTree>
    <p:extLst>
      <p:ext uri="{BB962C8B-B14F-4D97-AF65-F5344CB8AC3E}">
        <p14:creationId xmlns:p14="http://schemas.microsoft.com/office/powerpoint/2010/main" val="808756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header file you would use if you want to use to create a singularity container built with Ubuntu OS.</a:t>
            </a:r>
          </a:p>
          <a:p>
            <a:endParaRPr lang="en-US" dirty="0"/>
          </a:p>
          <a:p>
            <a:r>
              <a:rPr lang="en-US" dirty="0"/>
              <a:t>Bootstrap: command where you can specify the base that you want to have your container be built on: Other choices can include Singularity Hub, Docker it will build a container with specified base.</a:t>
            </a:r>
          </a:p>
          <a:p>
            <a:endParaRPr lang="en-US" dirty="0"/>
          </a:p>
          <a:p>
            <a:r>
              <a:rPr lang="en-US" dirty="0"/>
              <a:t>What you choose in this bootstrap definition is going to determine what’s required in the rest of the header. I chose </a:t>
            </a:r>
          </a:p>
          <a:p>
            <a:endParaRPr lang="en-US" dirty="0"/>
          </a:p>
          <a:p>
            <a:r>
              <a:rPr lang="en-US" dirty="0"/>
              <a:t>Last specifies the URL for downloading the US.</a:t>
            </a:r>
          </a:p>
          <a:p>
            <a:endParaRPr lang="en-US" dirty="0"/>
          </a:p>
          <a:p>
            <a:r>
              <a:rPr lang="en-US" dirty="0"/>
              <a:t>Singularity website specifies </a:t>
            </a:r>
          </a:p>
        </p:txBody>
      </p:sp>
      <p:sp>
        <p:nvSpPr>
          <p:cNvPr id="4" name="Slide Number Placeholder 3"/>
          <p:cNvSpPr>
            <a:spLocks noGrp="1"/>
          </p:cNvSpPr>
          <p:nvPr>
            <p:ph type="sldNum" sz="quarter" idx="5"/>
          </p:nvPr>
        </p:nvSpPr>
        <p:spPr/>
        <p:txBody>
          <a:bodyPr/>
          <a:lstStyle/>
          <a:p>
            <a:fld id="{E84B9F25-75F0-D74F-9D8C-E84F2300376F}" type="slidenum">
              <a:rPr lang="en-US" smtClean="0"/>
              <a:t>17</a:t>
            </a:fld>
            <a:endParaRPr lang="en-US"/>
          </a:p>
        </p:txBody>
      </p:sp>
    </p:spTree>
    <p:extLst>
      <p:ext uri="{BB962C8B-B14F-4D97-AF65-F5344CB8AC3E}">
        <p14:creationId xmlns:p14="http://schemas.microsoft.com/office/powerpoint/2010/main" val="612216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 BETTER WAY TO SHOW THIS TEXT</a:t>
            </a:r>
          </a:p>
        </p:txBody>
      </p:sp>
      <p:sp>
        <p:nvSpPr>
          <p:cNvPr id="4" name="Slide Number Placeholder 3"/>
          <p:cNvSpPr>
            <a:spLocks noGrp="1"/>
          </p:cNvSpPr>
          <p:nvPr>
            <p:ph type="sldNum" sz="quarter" idx="5"/>
          </p:nvPr>
        </p:nvSpPr>
        <p:spPr/>
        <p:txBody>
          <a:bodyPr/>
          <a:lstStyle/>
          <a:p>
            <a:fld id="{E84B9F25-75F0-D74F-9D8C-E84F2300376F}" type="slidenum">
              <a:rPr lang="en-US" smtClean="0"/>
              <a:t>18</a:t>
            </a:fld>
            <a:endParaRPr lang="en-US"/>
          </a:p>
        </p:txBody>
      </p:sp>
    </p:spTree>
    <p:extLst>
      <p:ext uri="{BB962C8B-B14F-4D97-AF65-F5344CB8AC3E}">
        <p14:creationId xmlns:p14="http://schemas.microsoft.com/office/powerpoint/2010/main" val="3226576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You can see up top, the syntax for it is fairly simple.</a:t>
            </a:r>
          </a:p>
          <a:p>
            <a:endParaRPr lang="en-US" dirty="0"/>
          </a:p>
          <a:p>
            <a:r>
              <a:rPr lang="en-US" dirty="0"/>
              <a:t>singularity build </a:t>
            </a:r>
          </a:p>
          <a:p>
            <a:endParaRPr lang="en-US" dirty="0"/>
          </a:p>
          <a:p>
            <a:r>
              <a:rPr lang="en-US" dirty="0"/>
              <a:t>the name of the image you want to make</a:t>
            </a:r>
          </a:p>
          <a:p>
            <a:endParaRPr lang="en-US" dirty="0"/>
          </a:p>
          <a:p>
            <a:r>
              <a:rPr lang="en-US" dirty="0"/>
              <a:t>And the source we can build containers from a recipe file or we can download prebuilt images from repositories like Singularity Hub and Docker Hub. So you can even make singularity containers from already made docker containers. </a:t>
            </a:r>
          </a:p>
          <a:p>
            <a:r>
              <a:rPr lang="en-US" dirty="0"/>
              <a:t>For our output types we have the default </a:t>
            </a:r>
            <a:r>
              <a:rPr lang="en-US" dirty="0" err="1"/>
              <a:t>squashfs</a:t>
            </a:r>
            <a:r>
              <a:rPr lang="en-US" dirty="0"/>
              <a:t> image this is a compressed image file format. The other two file types are created when you want to make your containers writable. </a:t>
            </a:r>
          </a:p>
          <a:p>
            <a:r>
              <a:rPr lang="en-US" dirty="0"/>
              <a:t>So if you make your container writable you can install software further by using singularity shell. All I want to say is this method is good for testing out how to install certain tools but it is a terrible way of making singularity containers because you are not going to have that </a:t>
            </a:r>
            <a:r>
              <a:rPr lang="en-US" dirty="0" err="1"/>
              <a:t>documation</a:t>
            </a:r>
            <a:r>
              <a:rPr lang="en-US" dirty="0"/>
              <a:t> of how your container was built like you do with a recipe file. </a:t>
            </a:r>
          </a:p>
          <a:p>
            <a:r>
              <a:rPr lang="en-US" dirty="0"/>
              <a:t>That’s all </a:t>
            </a:r>
            <a:r>
              <a:rPr lang="en-US" dirty="0" err="1"/>
              <a:t>im</a:t>
            </a:r>
            <a:r>
              <a:rPr lang="en-US" dirty="0"/>
              <a:t> going to mention of this. If you want to learn more You can visit the link below.</a:t>
            </a:r>
          </a:p>
        </p:txBody>
      </p:sp>
      <p:sp>
        <p:nvSpPr>
          <p:cNvPr id="4" name="Slide Number Placeholder 3"/>
          <p:cNvSpPr>
            <a:spLocks noGrp="1"/>
          </p:cNvSpPr>
          <p:nvPr>
            <p:ph type="sldNum" sz="quarter" idx="5"/>
          </p:nvPr>
        </p:nvSpPr>
        <p:spPr/>
        <p:txBody>
          <a:bodyPr/>
          <a:lstStyle/>
          <a:p>
            <a:fld id="{E84B9F25-75F0-D74F-9D8C-E84F2300376F}" type="slidenum">
              <a:rPr lang="en-US" smtClean="0"/>
              <a:t>19</a:t>
            </a:fld>
            <a:endParaRPr lang="en-US"/>
          </a:p>
        </p:txBody>
      </p:sp>
    </p:spTree>
    <p:extLst>
      <p:ext uri="{BB962C8B-B14F-4D97-AF65-F5344CB8AC3E}">
        <p14:creationId xmlns:p14="http://schemas.microsoft.com/office/powerpoint/2010/main" val="2303870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outline on what I’m going to talk about.</a:t>
            </a:r>
          </a:p>
          <a:p>
            <a:endParaRPr lang="en-US" dirty="0"/>
          </a:p>
          <a:p>
            <a:r>
              <a:rPr lang="en-US" dirty="0"/>
              <a:t>I’m going to talk a little bit about the motivation for reproducibility in scientific research and how conventional methods of sharing code may not be ideal for creating true reproducibility.</a:t>
            </a:r>
          </a:p>
          <a:p>
            <a:endParaRPr lang="en-US" dirty="0"/>
          </a:p>
          <a:p>
            <a:r>
              <a:rPr lang="en-US" dirty="0"/>
              <a:t>Then ill introduce the idea of containers. What they are and how to make one.</a:t>
            </a:r>
          </a:p>
          <a:p>
            <a:endParaRPr lang="en-US" dirty="0"/>
          </a:p>
          <a:p>
            <a:r>
              <a:rPr lang="en-US" dirty="0"/>
              <a:t>Lastly I’ll show an example of making a singularity container.</a:t>
            </a:r>
          </a:p>
        </p:txBody>
      </p:sp>
      <p:sp>
        <p:nvSpPr>
          <p:cNvPr id="4" name="Slide Number Placeholder 3"/>
          <p:cNvSpPr>
            <a:spLocks noGrp="1"/>
          </p:cNvSpPr>
          <p:nvPr>
            <p:ph type="sldNum" sz="quarter" idx="5"/>
          </p:nvPr>
        </p:nvSpPr>
        <p:spPr/>
        <p:txBody>
          <a:bodyPr/>
          <a:lstStyle/>
          <a:p>
            <a:fld id="{E84B9F25-75F0-D74F-9D8C-E84F2300376F}" type="slidenum">
              <a:rPr lang="en-US" smtClean="0"/>
              <a:t>2</a:t>
            </a:fld>
            <a:endParaRPr lang="en-US"/>
          </a:p>
        </p:txBody>
      </p:sp>
    </p:spTree>
    <p:extLst>
      <p:ext uri="{BB962C8B-B14F-4D97-AF65-F5344CB8AC3E}">
        <p14:creationId xmlns:p14="http://schemas.microsoft.com/office/powerpoint/2010/main" val="3417941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B9F25-75F0-D74F-9D8C-E84F2300376F}" type="slidenum">
              <a:rPr lang="en-US" smtClean="0"/>
              <a:t>20</a:t>
            </a:fld>
            <a:endParaRPr lang="en-US"/>
          </a:p>
        </p:txBody>
      </p:sp>
    </p:spTree>
    <p:extLst>
      <p:ext uri="{BB962C8B-B14F-4D97-AF65-F5344CB8AC3E}">
        <p14:creationId xmlns:p14="http://schemas.microsoft.com/office/powerpoint/2010/main" val="3762978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B9F25-75F0-D74F-9D8C-E84F2300376F}" type="slidenum">
              <a:rPr lang="en-US" smtClean="0"/>
              <a:t>21</a:t>
            </a:fld>
            <a:endParaRPr lang="en-US"/>
          </a:p>
        </p:txBody>
      </p:sp>
    </p:spTree>
    <p:extLst>
      <p:ext uri="{BB962C8B-B14F-4D97-AF65-F5344CB8AC3E}">
        <p14:creationId xmlns:p14="http://schemas.microsoft.com/office/powerpoint/2010/main" val="3225156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B9F25-75F0-D74F-9D8C-E84F2300376F}" type="slidenum">
              <a:rPr lang="en-US" smtClean="0"/>
              <a:t>23</a:t>
            </a:fld>
            <a:endParaRPr lang="en-US"/>
          </a:p>
        </p:txBody>
      </p:sp>
    </p:spTree>
    <p:extLst>
      <p:ext uri="{BB962C8B-B14F-4D97-AF65-F5344CB8AC3E}">
        <p14:creationId xmlns:p14="http://schemas.microsoft.com/office/powerpoint/2010/main" val="234554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B9F25-75F0-D74F-9D8C-E84F2300376F}" type="slidenum">
              <a:rPr lang="en-US" smtClean="0"/>
              <a:t>24</a:t>
            </a:fld>
            <a:endParaRPr lang="en-US"/>
          </a:p>
        </p:txBody>
      </p:sp>
    </p:spTree>
    <p:extLst>
      <p:ext uri="{BB962C8B-B14F-4D97-AF65-F5344CB8AC3E}">
        <p14:creationId xmlns:p14="http://schemas.microsoft.com/office/powerpoint/2010/main" val="1541830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B9F25-75F0-D74F-9D8C-E84F2300376F}" type="slidenum">
              <a:rPr lang="en-US" smtClean="0"/>
              <a:t>26</a:t>
            </a:fld>
            <a:endParaRPr lang="en-US"/>
          </a:p>
        </p:txBody>
      </p:sp>
    </p:spTree>
    <p:extLst>
      <p:ext uri="{BB962C8B-B14F-4D97-AF65-F5344CB8AC3E}">
        <p14:creationId xmlns:p14="http://schemas.microsoft.com/office/powerpoint/2010/main" val="1393474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that reproducibility is crucial for not only producing consistent results of your own work but also reproducing the work of others.</a:t>
            </a:r>
          </a:p>
          <a:p>
            <a:endParaRPr lang="en-US" dirty="0"/>
          </a:p>
          <a:p>
            <a:r>
              <a:rPr lang="en-US" dirty="0"/>
              <a:t>Sharing code using markdown files or </a:t>
            </a:r>
            <a:r>
              <a:rPr lang="en-US" dirty="0" err="1"/>
              <a:t>jupyter</a:t>
            </a:r>
            <a:r>
              <a:rPr lang="en-US" dirty="0"/>
              <a:t> notebooks allows us to share our work but that is still not achieving 100% reproducibility due to people working in different environments.</a:t>
            </a:r>
          </a:p>
          <a:p>
            <a:endParaRPr lang="en-US" dirty="0"/>
          </a:p>
          <a:p>
            <a:r>
              <a:rPr lang="en-US" dirty="0"/>
              <a:t>The best analogy I heard for this is recreating a painting. I can be a very skilled artist and my replica of the </a:t>
            </a:r>
            <a:r>
              <a:rPr lang="en-US" dirty="0" err="1"/>
              <a:t>monalisa</a:t>
            </a:r>
            <a:r>
              <a:rPr lang="en-US" dirty="0"/>
              <a:t> still won’t be perfect bit for bit recreation because the environment in which I recreated the painting in is going to be different. (Different painter, materials, </a:t>
            </a:r>
            <a:r>
              <a:rPr lang="en-US" dirty="0" err="1"/>
              <a:t>etc</a:t>
            </a:r>
            <a:r>
              <a:rPr lang="en-US" dirty="0"/>
              <a:t>)</a:t>
            </a:r>
          </a:p>
        </p:txBody>
      </p:sp>
      <p:sp>
        <p:nvSpPr>
          <p:cNvPr id="4" name="Slide Number Placeholder 3"/>
          <p:cNvSpPr>
            <a:spLocks noGrp="1"/>
          </p:cNvSpPr>
          <p:nvPr>
            <p:ph type="sldNum" sz="quarter" idx="5"/>
          </p:nvPr>
        </p:nvSpPr>
        <p:spPr/>
        <p:txBody>
          <a:bodyPr/>
          <a:lstStyle/>
          <a:p>
            <a:fld id="{E84B9F25-75F0-D74F-9D8C-E84F2300376F}" type="slidenum">
              <a:rPr lang="en-US" smtClean="0"/>
              <a:t>3</a:t>
            </a:fld>
            <a:endParaRPr lang="en-US"/>
          </a:p>
        </p:txBody>
      </p:sp>
    </p:spTree>
    <p:extLst>
      <p:ext uri="{BB962C8B-B14F-4D97-AF65-F5344CB8AC3E}">
        <p14:creationId xmlns:p14="http://schemas.microsoft.com/office/powerpoint/2010/main" val="842789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we’re really going to achieve 100% reproducibility, we’re going to need to reproduce the environment where you run your work.</a:t>
            </a:r>
          </a:p>
          <a:p>
            <a:endParaRPr lang="en-US" dirty="0"/>
          </a:p>
          <a:p>
            <a:r>
              <a:rPr lang="en-US" dirty="0"/>
              <a:t>This would mean we need some type of isolated environment where we can run things. </a:t>
            </a:r>
          </a:p>
          <a:p>
            <a:endParaRPr lang="en-US" dirty="0"/>
          </a:p>
          <a:p>
            <a:r>
              <a:rPr lang="en-US" dirty="0"/>
              <a:t>This would consist of operating system, our tools or scripts, if we want to run the same exact tool we’re going to have to pay close attention to the version numbers, files, dependencies.</a:t>
            </a:r>
          </a:p>
        </p:txBody>
      </p:sp>
      <p:sp>
        <p:nvSpPr>
          <p:cNvPr id="4" name="Slide Number Placeholder 3"/>
          <p:cNvSpPr>
            <a:spLocks noGrp="1"/>
          </p:cNvSpPr>
          <p:nvPr>
            <p:ph type="sldNum" sz="quarter" idx="5"/>
          </p:nvPr>
        </p:nvSpPr>
        <p:spPr/>
        <p:txBody>
          <a:bodyPr/>
          <a:lstStyle/>
          <a:p>
            <a:fld id="{E84B9F25-75F0-D74F-9D8C-E84F2300376F}" type="slidenum">
              <a:rPr lang="en-US" smtClean="0"/>
              <a:t>4</a:t>
            </a:fld>
            <a:endParaRPr lang="en-US"/>
          </a:p>
        </p:txBody>
      </p:sp>
    </p:spTree>
    <p:extLst>
      <p:ext uri="{BB962C8B-B14F-4D97-AF65-F5344CB8AC3E}">
        <p14:creationId xmlns:p14="http://schemas.microsoft.com/office/powerpoint/2010/main" val="2545811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we want out of this reproducible environment?</a:t>
            </a:r>
          </a:p>
          <a:p>
            <a:r>
              <a:rPr lang="en-US" dirty="0"/>
              <a:t>First we’d want it to be encapsulated from the system we’re on. If we want true reproducibility we want our results depending 100% on this encapsulated system.</a:t>
            </a:r>
          </a:p>
          <a:p>
            <a:r>
              <a:rPr lang="en-US" dirty="0"/>
              <a:t>What if this environment can be in a single file? That we can copy anywhere? It would be as simple as </a:t>
            </a:r>
            <a:r>
              <a:rPr lang="en-US" dirty="0" err="1"/>
              <a:t>scp</a:t>
            </a:r>
            <a:endParaRPr lang="en-US" dirty="0"/>
          </a:p>
          <a:p>
            <a:r>
              <a:rPr lang="en-US" dirty="0"/>
              <a:t>In order to do that we want our environment to run our software in multiple environments</a:t>
            </a:r>
          </a:p>
          <a:p>
            <a:r>
              <a:rPr lang="en-US" dirty="0"/>
              <a:t>Lastly, for us, how nice would it be if we can run this on an HPC like </a:t>
            </a:r>
            <a:r>
              <a:rPr lang="en-US" dirty="0" err="1"/>
              <a:t>Biowulf</a:t>
            </a:r>
            <a:r>
              <a:rPr lang="en-US" dirty="0"/>
              <a:t> and get to use those resources, and be able to schedule jobs.</a:t>
            </a:r>
          </a:p>
          <a:p>
            <a:endParaRPr lang="en-US" dirty="0"/>
          </a:p>
          <a:p>
            <a:r>
              <a:rPr lang="en-US" dirty="0"/>
              <a:t>Well this is where containers come in</a:t>
            </a:r>
          </a:p>
        </p:txBody>
      </p:sp>
      <p:sp>
        <p:nvSpPr>
          <p:cNvPr id="4" name="Slide Number Placeholder 3"/>
          <p:cNvSpPr>
            <a:spLocks noGrp="1"/>
          </p:cNvSpPr>
          <p:nvPr>
            <p:ph type="sldNum" sz="quarter" idx="5"/>
          </p:nvPr>
        </p:nvSpPr>
        <p:spPr/>
        <p:txBody>
          <a:bodyPr/>
          <a:lstStyle/>
          <a:p>
            <a:fld id="{E84B9F25-75F0-D74F-9D8C-E84F2300376F}" type="slidenum">
              <a:rPr lang="en-US" smtClean="0"/>
              <a:t>5</a:t>
            </a:fld>
            <a:endParaRPr lang="en-US"/>
          </a:p>
        </p:txBody>
      </p:sp>
    </p:spTree>
    <p:extLst>
      <p:ext uri="{BB962C8B-B14F-4D97-AF65-F5344CB8AC3E}">
        <p14:creationId xmlns:p14="http://schemas.microsoft.com/office/powerpoint/2010/main" val="267951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container? A container is an encapsulated environment with its own OS. Containers are usually Linux based. We’re able to install software and dependencies into a fixed environment. So that ideally we can run this container on multiple different hosts and still get the same results</a:t>
            </a:r>
          </a:p>
        </p:txBody>
      </p:sp>
      <p:sp>
        <p:nvSpPr>
          <p:cNvPr id="4" name="Slide Number Placeholder 3"/>
          <p:cNvSpPr>
            <a:spLocks noGrp="1"/>
          </p:cNvSpPr>
          <p:nvPr>
            <p:ph type="sldNum" sz="quarter" idx="5"/>
          </p:nvPr>
        </p:nvSpPr>
        <p:spPr/>
        <p:txBody>
          <a:bodyPr/>
          <a:lstStyle/>
          <a:p>
            <a:fld id="{E84B9F25-75F0-D74F-9D8C-E84F2300376F}" type="slidenum">
              <a:rPr lang="en-US" smtClean="0"/>
              <a:t>6</a:t>
            </a:fld>
            <a:endParaRPr lang="en-US"/>
          </a:p>
        </p:txBody>
      </p:sp>
    </p:spTree>
    <p:extLst>
      <p:ext uri="{BB962C8B-B14F-4D97-AF65-F5344CB8AC3E}">
        <p14:creationId xmlns:p14="http://schemas.microsoft.com/office/powerpoint/2010/main" val="22422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B9F25-75F0-D74F-9D8C-E84F2300376F}" type="slidenum">
              <a:rPr lang="en-US" smtClean="0"/>
              <a:t>7</a:t>
            </a:fld>
            <a:endParaRPr lang="en-US"/>
          </a:p>
        </p:txBody>
      </p:sp>
    </p:spTree>
    <p:extLst>
      <p:ext uri="{BB962C8B-B14F-4D97-AF65-F5344CB8AC3E}">
        <p14:creationId xmlns:p14="http://schemas.microsoft.com/office/powerpoint/2010/main" val="2812609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F4CFE-3753-8843-9804-E696AB3EE656}" type="slidenum">
              <a:rPr lang="en-US" smtClean="0"/>
              <a:t>8</a:t>
            </a:fld>
            <a:endParaRPr lang="en-US"/>
          </a:p>
        </p:txBody>
      </p:sp>
    </p:spTree>
    <p:extLst>
      <p:ext uri="{BB962C8B-B14F-4D97-AF65-F5344CB8AC3E}">
        <p14:creationId xmlns:p14="http://schemas.microsoft.com/office/powerpoint/2010/main" val="467929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4B9F25-75F0-D74F-9D8C-E84F2300376F}" type="slidenum">
              <a:rPr lang="en-US" smtClean="0"/>
              <a:t>9</a:t>
            </a:fld>
            <a:endParaRPr lang="en-US"/>
          </a:p>
        </p:txBody>
      </p:sp>
    </p:spTree>
    <p:extLst>
      <p:ext uri="{BB962C8B-B14F-4D97-AF65-F5344CB8AC3E}">
        <p14:creationId xmlns:p14="http://schemas.microsoft.com/office/powerpoint/2010/main" val="4218667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2E97-863B-C04E-AB0F-B5EF412E76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337665-845A-804F-B055-5BE3BA37EE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1E4D06-E815-8E46-9A13-4BF8A43E2FF5}"/>
              </a:ext>
            </a:extLst>
          </p:cNvPr>
          <p:cNvSpPr>
            <a:spLocks noGrp="1"/>
          </p:cNvSpPr>
          <p:nvPr>
            <p:ph type="dt" sz="half" idx="10"/>
          </p:nvPr>
        </p:nvSpPr>
        <p:spPr/>
        <p:txBody>
          <a:bodyPr/>
          <a:lstStyle/>
          <a:p>
            <a:fld id="{F7DCF809-F5F1-F848-9472-712AF8792734}" type="datetimeFigureOut">
              <a:rPr lang="en-US" smtClean="0"/>
              <a:t>6/20/19</a:t>
            </a:fld>
            <a:endParaRPr lang="en-US"/>
          </a:p>
        </p:txBody>
      </p:sp>
      <p:sp>
        <p:nvSpPr>
          <p:cNvPr id="5" name="Footer Placeholder 4">
            <a:extLst>
              <a:ext uri="{FF2B5EF4-FFF2-40B4-BE49-F238E27FC236}">
                <a16:creationId xmlns:a16="http://schemas.microsoft.com/office/drawing/2014/main" id="{8BEDF392-06BD-7144-971C-98BB9B6B81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34BBA-6083-2B46-826C-BB3F2E913BED}"/>
              </a:ext>
            </a:extLst>
          </p:cNvPr>
          <p:cNvSpPr>
            <a:spLocks noGrp="1"/>
          </p:cNvSpPr>
          <p:nvPr>
            <p:ph type="sldNum" sz="quarter" idx="12"/>
          </p:nvPr>
        </p:nvSpPr>
        <p:spPr/>
        <p:txBody>
          <a:bodyPr/>
          <a:lstStyle/>
          <a:p>
            <a:fld id="{FAF86004-4904-D648-9A4E-1FBE2C97545E}" type="slidenum">
              <a:rPr lang="en-US" smtClean="0"/>
              <a:t>‹#›</a:t>
            </a:fld>
            <a:endParaRPr lang="en-US"/>
          </a:p>
        </p:txBody>
      </p:sp>
    </p:spTree>
    <p:extLst>
      <p:ext uri="{BB962C8B-B14F-4D97-AF65-F5344CB8AC3E}">
        <p14:creationId xmlns:p14="http://schemas.microsoft.com/office/powerpoint/2010/main" val="2504687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845C-6067-944D-AC29-12FA9C4636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A17E00-5ED2-3549-94EB-0E87BA7215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82026A-66B2-3A44-B55C-59784F36E09C}"/>
              </a:ext>
            </a:extLst>
          </p:cNvPr>
          <p:cNvSpPr>
            <a:spLocks noGrp="1"/>
          </p:cNvSpPr>
          <p:nvPr>
            <p:ph type="dt" sz="half" idx="10"/>
          </p:nvPr>
        </p:nvSpPr>
        <p:spPr/>
        <p:txBody>
          <a:bodyPr/>
          <a:lstStyle/>
          <a:p>
            <a:fld id="{F7DCF809-F5F1-F848-9472-712AF8792734}" type="datetimeFigureOut">
              <a:rPr lang="en-US" smtClean="0"/>
              <a:t>6/20/19</a:t>
            </a:fld>
            <a:endParaRPr lang="en-US"/>
          </a:p>
        </p:txBody>
      </p:sp>
      <p:sp>
        <p:nvSpPr>
          <p:cNvPr id="5" name="Footer Placeholder 4">
            <a:extLst>
              <a:ext uri="{FF2B5EF4-FFF2-40B4-BE49-F238E27FC236}">
                <a16:creationId xmlns:a16="http://schemas.microsoft.com/office/drawing/2014/main" id="{CD8260D8-5AA3-DA4A-8DF3-6B78ACCAF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77BB43-DC90-6B40-8715-81D7D72E3A35}"/>
              </a:ext>
            </a:extLst>
          </p:cNvPr>
          <p:cNvSpPr>
            <a:spLocks noGrp="1"/>
          </p:cNvSpPr>
          <p:nvPr>
            <p:ph type="sldNum" sz="quarter" idx="12"/>
          </p:nvPr>
        </p:nvSpPr>
        <p:spPr/>
        <p:txBody>
          <a:bodyPr/>
          <a:lstStyle/>
          <a:p>
            <a:fld id="{FAF86004-4904-D648-9A4E-1FBE2C97545E}" type="slidenum">
              <a:rPr lang="en-US" smtClean="0"/>
              <a:t>‹#›</a:t>
            </a:fld>
            <a:endParaRPr lang="en-US"/>
          </a:p>
        </p:txBody>
      </p:sp>
    </p:spTree>
    <p:extLst>
      <p:ext uri="{BB962C8B-B14F-4D97-AF65-F5344CB8AC3E}">
        <p14:creationId xmlns:p14="http://schemas.microsoft.com/office/powerpoint/2010/main" val="189655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E5FD6D-31C1-A442-AA89-389053C294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232E3D-E1A0-494F-BC52-878879B2F4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A010BA-D801-544C-83F5-3F67CFE5EB59}"/>
              </a:ext>
            </a:extLst>
          </p:cNvPr>
          <p:cNvSpPr>
            <a:spLocks noGrp="1"/>
          </p:cNvSpPr>
          <p:nvPr>
            <p:ph type="dt" sz="half" idx="10"/>
          </p:nvPr>
        </p:nvSpPr>
        <p:spPr/>
        <p:txBody>
          <a:bodyPr/>
          <a:lstStyle/>
          <a:p>
            <a:fld id="{F7DCF809-F5F1-F848-9472-712AF8792734}" type="datetimeFigureOut">
              <a:rPr lang="en-US" smtClean="0"/>
              <a:t>6/20/19</a:t>
            </a:fld>
            <a:endParaRPr lang="en-US"/>
          </a:p>
        </p:txBody>
      </p:sp>
      <p:sp>
        <p:nvSpPr>
          <p:cNvPr id="5" name="Footer Placeholder 4">
            <a:extLst>
              <a:ext uri="{FF2B5EF4-FFF2-40B4-BE49-F238E27FC236}">
                <a16:creationId xmlns:a16="http://schemas.microsoft.com/office/drawing/2014/main" id="{63EABD80-D713-8D45-AE9B-03AAAC8F62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914F4-0DB4-394A-85FA-C73E305C1A7C}"/>
              </a:ext>
            </a:extLst>
          </p:cNvPr>
          <p:cNvSpPr>
            <a:spLocks noGrp="1"/>
          </p:cNvSpPr>
          <p:nvPr>
            <p:ph type="sldNum" sz="quarter" idx="12"/>
          </p:nvPr>
        </p:nvSpPr>
        <p:spPr/>
        <p:txBody>
          <a:bodyPr/>
          <a:lstStyle/>
          <a:p>
            <a:fld id="{FAF86004-4904-D648-9A4E-1FBE2C97545E}" type="slidenum">
              <a:rPr lang="en-US" smtClean="0"/>
              <a:t>‹#›</a:t>
            </a:fld>
            <a:endParaRPr lang="en-US"/>
          </a:p>
        </p:txBody>
      </p:sp>
    </p:spTree>
    <p:extLst>
      <p:ext uri="{BB962C8B-B14F-4D97-AF65-F5344CB8AC3E}">
        <p14:creationId xmlns:p14="http://schemas.microsoft.com/office/powerpoint/2010/main" val="2136630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346FA-5EB0-3240-95EC-C5C0225071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EAB842-1579-5241-B711-9E38863C62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9E4571-768D-2547-B4BA-7081D05CD48B}"/>
              </a:ext>
            </a:extLst>
          </p:cNvPr>
          <p:cNvSpPr>
            <a:spLocks noGrp="1"/>
          </p:cNvSpPr>
          <p:nvPr>
            <p:ph type="dt" sz="half" idx="10"/>
          </p:nvPr>
        </p:nvSpPr>
        <p:spPr/>
        <p:txBody>
          <a:bodyPr/>
          <a:lstStyle/>
          <a:p>
            <a:fld id="{F7DCF809-F5F1-F848-9472-712AF8792734}" type="datetimeFigureOut">
              <a:rPr lang="en-US" smtClean="0"/>
              <a:t>6/20/19</a:t>
            </a:fld>
            <a:endParaRPr lang="en-US"/>
          </a:p>
        </p:txBody>
      </p:sp>
      <p:sp>
        <p:nvSpPr>
          <p:cNvPr id="5" name="Footer Placeholder 4">
            <a:extLst>
              <a:ext uri="{FF2B5EF4-FFF2-40B4-BE49-F238E27FC236}">
                <a16:creationId xmlns:a16="http://schemas.microsoft.com/office/drawing/2014/main" id="{F73FF0EB-6562-3043-8D1B-9DF854B5A0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C364E7-6923-E24D-B120-109998057E44}"/>
              </a:ext>
            </a:extLst>
          </p:cNvPr>
          <p:cNvSpPr>
            <a:spLocks noGrp="1"/>
          </p:cNvSpPr>
          <p:nvPr>
            <p:ph type="sldNum" sz="quarter" idx="12"/>
          </p:nvPr>
        </p:nvSpPr>
        <p:spPr/>
        <p:txBody>
          <a:bodyPr/>
          <a:lstStyle/>
          <a:p>
            <a:fld id="{FAF86004-4904-D648-9A4E-1FBE2C97545E}" type="slidenum">
              <a:rPr lang="en-US" smtClean="0"/>
              <a:t>‹#›</a:t>
            </a:fld>
            <a:endParaRPr lang="en-US"/>
          </a:p>
        </p:txBody>
      </p:sp>
    </p:spTree>
    <p:extLst>
      <p:ext uri="{BB962C8B-B14F-4D97-AF65-F5344CB8AC3E}">
        <p14:creationId xmlns:p14="http://schemas.microsoft.com/office/powerpoint/2010/main" val="3913557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C72C-84E0-DD49-9608-DA782E12F4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ECA5DE-55DE-DF4C-BD9F-B7009A4186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2E897A0-F562-7746-9D90-6B18EC2E9880}"/>
              </a:ext>
            </a:extLst>
          </p:cNvPr>
          <p:cNvSpPr>
            <a:spLocks noGrp="1"/>
          </p:cNvSpPr>
          <p:nvPr>
            <p:ph type="dt" sz="half" idx="10"/>
          </p:nvPr>
        </p:nvSpPr>
        <p:spPr/>
        <p:txBody>
          <a:bodyPr/>
          <a:lstStyle/>
          <a:p>
            <a:fld id="{F7DCF809-F5F1-F848-9472-712AF8792734}" type="datetimeFigureOut">
              <a:rPr lang="en-US" smtClean="0"/>
              <a:t>6/20/19</a:t>
            </a:fld>
            <a:endParaRPr lang="en-US"/>
          </a:p>
        </p:txBody>
      </p:sp>
      <p:sp>
        <p:nvSpPr>
          <p:cNvPr id="5" name="Footer Placeholder 4">
            <a:extLst>
              <a:ext uri="{FF2B5EF4-FFF2-40B4-BE49-F238E27FC236}">
                <a16:creationId xmlns:a16="http://schemas.microsoft.com/office/drawing/2014/main" id="{3C525197-1414-C443-B242-C2732FA3A9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AD2F56-6E37-6043-97AF-2047881392FD}"/>
              </a:ext>
            </a:extLst>
          </p:cNvPr>
          <p:cNvSpPr>
            <a:spLocks noGrp="1"/>
          </p:cNvSpPr>
          <p:nvPr>
            <p:ph type="sldNum" sz="quarter" idx="12"/>
          </p:nvPr>
        </p:nvSpPr>
        <p:spPr/>
        <p:txBody>
          <a:bodyPr/>
          <a:lstStyle/>
          <a:p>
            <a:fld id="{FAF86004-4904-D648-9A4E-1FBE2C97545E}" type="slidenum">
              <a:rPr lang="en-US" smtClean="0"/>
              <a:t>‹#›</a:t>
            </a:fld>
            <a:endParaRPr lang="en-US"/>
          </a:p>
        </p:txBody>
      </p:sp>
    </p:spTree>
    <p:extLst>
      <p:ext uri="{BB962C8B-B14F-4D97-AF65-F5344CB8AC3E}">
        <p14:creationId xmlns:p14="http://schemas.microsoft.com/office/powerpoint/2010/main" val="1783179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ED1E0-DD35-E340-95EB-2B41C27FD3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E78C6D-EEF4-AA45-8B63-CEEA93BA37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C279B3-EE7B-8140-A0F1-5FE046B0C4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A7AF73-4F1D-724A-871E-8FF9EE8B4BC8}"/>
              </a:ext>
            </a:extLst>
          </p:cNvPr>
          <p:cNvSpPr>
            <a:spLocks noGrp="1"/>
          </p:cNvSpPr>
          <p:nvPr>
            <p:ph type="dt" sz="half" idx="10"/>
          </p:nvPr>
        </p:nvSpPr>
        <p:spPr/>
        <p:txBody>
          <a:bodyPr/>
          <a:lstStyle/>
          <a:p>
            <a:fld id="{F7DCF809-F5F1-F848-9472-712AF8792734}" type="datetimeFigureOut">
              <a:rPr lang="en-US" smtClean="0"/>
              <a:t>6/20/19</a:t>
            </a:fld>
            <a:endParaRPr lang="en-US"/>
          </a:p>
        </p:txBody>
      </p:sp>
      <p:sp>
        <p:nvSpPr>
          <p:cNvPr id="6" name="Footer Placeholder 5">
            <a:extLst>
              <a:ext uri="{FF2B5EF4-FFF2-40B4-BE49-F238E27FC236}">
                <a16:creationId xmlns:a16="http://schemas.microsoft.com/office/drawing/2014/main" id="{E4759B4F-4272-4346-9AA9-E906E9663B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8B428E-BD3E-9A4E-A98B-3428A42CFF82}"/>
              </a:ext>
            </a:extLst>
          </p:cNvPr>
          <p:cNvSpPr>
            <a:spLocks noGrp="1"/>
          </p:cNvSpPr>
          <p:nvPr>
            <p:ph type="sldNum" sz="quarter" idx="12"/>
          </p:nvPr>
        </p:nvSpPr>
        <p:spPr/>
        <p:txBody>
          <a:bodyPr/>
          <a:lstStyle/>
          <a:p>
            <a:fld id="{FAF86004-4904-D648-9A4E-1FBE2C97545E}" type="slidenum">
              <a:rPr lang="en-US" smtClean="0"/>
              <a:t>‹#›</a:t>
            </a:fld>
            <a:endParaRPr lang="en-US"/>
          </a:p>
        </p:txBody>
      </p:sp>
    </p:spTree>
    <p:extLst>
      <p:ext uri="{BB962C8B-B14F-4D97-AF65-F5344CB8AC3E}">
        <p14:creationId xmlns:p14="http://schemas.microsoft.com/office/powerpoint/2010/main" val="2446841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3FA72-F764-AA49-8219-595445EB5F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59B4D0-79BE-8545-866E-69247EA426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96C449-2292-1B4E-A1BB-ADAF8F53F8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BEB7A2-DF36-1246-AAAE-D689EAC927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DC8152-9E21-6E43-935D-DF43CE5957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8D0C19-3BDE-0C49-8C5F-74A88A36B1AA}"/>
              </a:ext>
            </a:extLst>
          </p:cNvPr>
          <p:cNvSpPr>
            <a:spLocks noGrp="1"/>
          </p:cNvSpPr>
          <p:nvPr>
            <p:ph type="dt" sz="half" idx="10"/>
          </p:nvPr>
        </p:nvSpPr>
        <p:spPr/>
        <p:txBody>
          <a:bodyPr/>
          <a:lstStyle/>
          <a:p>
            <a:fld id="{F7DCF809-F5F1-F848-9472-712AF8792734}" type="datetimeFigureOut">
              <a:rPr lang="en-US" smtClean="0"/>
              <a:t>6/20/19</a:t>
            </a:fld>
            <a:endParaRPr lang="en-US"/>
          </a:p>
        </p:txBody>
      </p:sp>
      <p:sp>
        <p:nvSpPr>
          <p:cNvPr id="8" name="Footer Placeholder 7">
            <a:extLst>
              <a:ext uri="{FF2B5EF4-FFF2-40B4-BE49-F238E27FC236}">
                <a16:creationId xmlns:a16="http://schemas.microsoft.com/office/drawing/2014/main" id="{F87B0789-AF62-4B4D-9A5B-892B949F21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8F83D8-D463-4B46-873E-ECFA7589E9BE}"/>
              </a:ext>
            </a:extLst>
          </p:cNvPr>
          <p:cNvSpPr>
            <a:spLocks noGrp="1"/>
          </p:cNvSpPr>
          <p:nvPr>
            <p:ph type="sldNum" sz="quarter" idx="12"/>
          </p:nvPr>
        </p:nvSpPr>
        <p:spPr/>
        <p:txBody>
          <a:bodyPr/>
          <a:lstStyle/>
          <a:p>
            <a:fld id="{FAF86004-4904-D648-9A4E-1FBE2C97545E}" type="slidenum">
              <a:rPr lang="en-US" smtClean="0"/>
              <a:t>‹#›</a:t>
            </a:fld>
            <a:endParaRPr lang="en-US"/>
          </a:p>
        </p:txBody>
      </p:sp>
    </p:spTree>
    <p:extLst>
      <p:ext uri="{BB962C8B-B14F-4D97-AF65-F5344CB8AC3E}">
        <p14:creationId xmlns:p14="http://schemas.microsoft.com/office/powerpoint/2010/main" val="1956326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22A16-B6F9-074A-B2CA-D446AE8708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4E7A7F-698F-294A-8D5E-66421A6A281E}"/>
              </a:ext>
            </a:extLst>
          </p:cNvPr>
          <p:cNvSpPr>
            <a:spLocks noGrp="1"/>
          </p:cNvSpPr>
          <p:nvPr>
            <p:ph type="dt" sz="half" idx="10"/>
          </p:nvPr>
        </p:nvSpPr>
        <p:spPr/>
        <p:txBody>
          <a:bodyPr/>
          <a:lstStyle/>
          <a:p>
            <a:fld id="{F7DCF809-F5F1-F848-9472-712AF8792734}" type="datetimeFigureOut">
              <a:rPr lang="en-US" smtClean="0"/>
              <a:t>6/20/19</a:t>
            </a:fld>
            <a:endParaRPr lang="en-US"/>
          </a:p>
        </p:txBody>
      </p:sp>
      <p:sp>
        <p:nvSpPr>
          <p:cNvPr id="4" name="Footer Placeholder 3">
            <a:extLst>
              <a:ext uri="{FF2B5EF4-FFF2-40B4-BE49-F238E27FC236}">
                <a16:creationId xmlns:a16="http://schemas.microsoft.com/office/drawing/2014/main" id="{8469CEA9-B2F1-FF45-B8E1-6BFBB4E344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25844E-F1B1-DE43-91F7-D2FAA1F6D998}"/>
              </a:ext>
            </a:extLst>
          </p:cNvPr>
          <p:cNvSpPr>
            <a:spLocks noGrp="1"/>
          </p:cNvSpPr>
          <p:nvPr>
            <p:ph type="sldNum" sz="quarter" idx="12"/>
          </p:nvPr>
        </p:nvSpPr>
        <p:spPr/>
        <p:txBody>
          <a:bodyPr/>
          <a:lstStyle/>
          <a:p>
            <a:fld id="{FAF86004-4904-D648-9A4E-1FBE2C97545E}" type="slidenum">
              <a:rPr lang="en-US" smtClean="0"/>
              <a:t>‹#›</a:t>
            </a:fld>
            <a:endParaRPr lang="en-US"/>
          </a:p>
        </p:txBody>
      </p:sp>
    </p:spTree>
    <p:extLst>
      <p:ext uri="{BB962C8B-B14F-4D97-AF65-F5344CB8AC3E}">
        <p14:creationId xmlns:p14="http://schemas.microsoft.com/office/powerpoint/2010/main" val="4045045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F45DDD-87A8-B54E-8366-6A8572DE6965}"/>
              </a:ext>
            </a:extLst>
          </p:cNvPr>
          <p:cNvSpPr>
            <a:spLocks noGrp="1"/>
          </p:cNvSpPr>
          <p:nvPr>
            <p:ph type="dt" sz="half" idx="10"/>
          </p:nvPr>
        </p:nvSpPr>
        <p:spPr/>
        <p:txBody>
          <a:bodyPr/>
          <a:lstStyle/>
          <a:p>
            <a:fld id="{F7DCF809-F5F1-F848-9472-712AF8792734}" type="datetimeFigureOut">
              <a:rPr lang="en-US" smtClean="0"/>
              <a:t>6/20/19</a:t>
            </a:fld>
            <a:endParaRPr lang="en-US"/>
          </a:p>
        </p:txBody>
      </p:sp>
      <p:sp>
        <p:nvSpPr>
          <p:cNvPr id="3" name="Footer Placeholder 2">
            <a:extLst>
              <a:ext uri="{FF2B5EF4-FFF2-40B4-BE49-F238E27FC236}">
                <a16:creationId xmlns:a16="http://schemas.microsoft.com/office/drawing/2014/main" id="{4FC76018-2B65-6E4C-8B08-104C60698B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39A581-839E-324E-895C-B1FEFF5238F3}"/>
              </a:ext>
            </a:extLst>
          </p:cNvPr>
          <p:cNvSpPr>
            <a:spLocks noGrp="1"/>
          </p:cNvSpPr>
          <p:nvPr>
            <p:ph type="sldNum" sz="quarter" idx="12"/>
          </p:nvPr>
        </p:nvSpPr>
        <p:spPr/>
        <p:txBody>
          <a:bodyPr/>
          <a:lstStyle/>
          <a:p>
            <a:fld id="{FAF86004-4904-D648-9A4E-1FBE2C97545E}" type="slidenum">
              <a:rPr lang="en-US" smtClean="0"/>
              <a:t>‹#›</a:t>
            </a:fld>
            <a:endParaRPr lang="en-US"/>
          </a:p>
        </p:txBody>
      </p:sp>
    </p:spTree>
    <p:extLst>
      <p:ext uri="{BB962C8B-B14F-4D97-AF65-F5344CB8AC3E}">
        <p14:creationId xmlns:p14="http://schemas.microsoft.com/office/powerpoint/2010/main" val="3199408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13DB-CE56-7346-ADF1-97E45D72EB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69B2B7-640C-6244-8C72-E82D6AB84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B96F6D-7804-C94C-9721-9FCFC8C7D0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2573EC-F073-1F42-83C2-59E3223A3E4C}"/>
              </a:ext>
            </a:extLst>
          </p:cNvPr>
          <p:cNvSpPr>
            <a:spLocks noGrp="1"/>
          </p:cNvSpPr>
          <p:nvPr>
            <p:ph type="dt" sz="half" idx="10"/>
          </p:nvPr>
        </p:nvSpPr>
        <p:spPr/>
        <p:txBody>
          <a:bodyPr/>
          <a:lstStyle/>
          <a:p>
            <a:fld id="{F7DCF809-F5F1-F848-9472-712AF8792734}" type="datetimeFigureOut">
              <a:rPr lang="en-US" smtClean="0"/>
              <a:t>6/20/19</a:t>
            </a:fld>
            <a:endParaRPr lang="en-US"/>
          </a:p>
        </p:txBody>
      </p:sp>
      <p:sp>
        <p:nvSpPr>
          <p:cNvPr id="6" name="Footer Placeholder 5">
            <a:extLst>
              <a:ext uri="{FF2B5EF4-FFF2-40B4-BE49-F238E27FC236}">
                <a16:creationId xmlns:a16="http://schemas.microsoft.com/office/drawing/2014/main" id="{C738CC69-8EA2-6141-9018-1AC8B84C77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EBF518-4ABD-3744-91BE-BB461B0D83B8}"/>
              </a:ext>
            </a:extLst>
          </p:cNvPr>
          <p:cNvSpPr>
            <a:spLocks noGrp="1"/>
          </p:cNvSpPr>
          <p:nvPr>
            <p:ph type="sldNum" sz="quarter" idx="12"/>
          </p:nvPr>
        </p:nvSpPr>
        <p:spPr/>
        <p:txBody>
          <a:bodyPr/>
          <a:lstStyle/>
          <a:p>
            <a:fld id="{FAF86004-4904-D648-9A4E-1FBE2C97545E}" type="slidenum">
              <a:rPr lang="en-US" smtClean="0"/>
              <a:t>‹#›</a:t>
            </a:fld>
            <a:endParaRPr lang="en-US"/>
          </a:p>
        </p:txBody>
      </p:sp>
    </p:spTree>
    <p:extLst>
      <p:ext uri="{BB962C8B-B14F-4D97-AF65-F5344CB8AC3E}">
        <p14:creationId xmlns:p14="http://schemas.microsoft.com/office/powerpoint/2010/main" val="2242586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DE02A-A536-C249-83B6-9ACB4E0C9B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EAC0D2-2C48-F74C-8A08-73F063DF5E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79F064-C7E1-BB46-93D8-3A5D759BF1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EF6ED6-A5EC-5F47-8ED1-70AFE54CA501}"/>
              </a:ext>
            </a:extLst>
          </p:cNvPr>
          <p:cNvSpPr>
            <a:spLocks noGrp="1"/>
          </p:cNvSpPr>
          <p:nvPr>
            <p:ph type="dt" sz="half" idx="10"/>
          </p:nvPr>
        </p:nvSpPr>
        <p:spPr/>
        <p:txBody>
          <a:bodyPr/>
          <a:lstStyle/>
          <a:p>
            <a:fld id="{F7DCF809-F5F1-F848-9472-712AF8792734}" type="datetimeFigureOut">
              <a:rPr lang="en-US" smtClean="0"/>
              <a:t>6/20/19</a:t>
            </a:fld>
            <a:endParaRPr lang="en-US"/>
          </a:p>
        </p:txBody>
      </p:sp>
      <p:sp>
        <p:nvSpPr>
          <p:cNvPr id="6" name="Footer Placeholder 5">
            <a:extLst>
              <a:ext uri="{FF2B5EF4-FFF2-40B4-BE49-F238E27FC236}">
                <a16:creationId xmlns:a16="http://schemas.microsoft.com/office/drawing/2014/main" id="{44A0E28E-1B83-C64D-9123-DB8F8A9DBC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431F20-7167-5045-904C-1AC86F1E1B7E}"/>
              </a:ext>
            </a:extLst>
          </p:cNvPr>
          <p:cNvSpPr>
            <a:spLocks noGrp="1"/>
          </p:cNvSpPr>
          <p:nvPr>
            <p:ph type="sldNum" sz="quarter" idx="12"/>
          </p:nvPr>
        </p:nvSpPr>
        <p:spPr/>
        <p:txBody>
          <a:bodyPr/>
          <a:lstStyle/>
          <a:p>
            <a:fld id="{FAF86004-4904-D648-9A4E-1FBE2C97545E}" type="slidenum">
              <a:rPr lang="en-US" smtClean="0"/>
              <a:t>‹#›</a:t>
            </a:fld>
            <a:endParaRPr lang="en-US"/>
          </a:p>
        </p:txBody>
      </p:sp>
    </p:spTree>
    <p:extLst>
      <p:ext uri="{BB962C8B-B14F-4D97-AF65-F5344CB8AC3E}">
        <p14:creationId xmlns:p14="http://schemas.microsoft.com/office/powerpoint/2010/main" val="2252866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85A1BB-F2AD-754E-8922-857EFBB86B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E61DBA-D01D-2741-A8D5-4F6BBF74C8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B549DA-0812-3F4B-8FBD-AA7FC30D8A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DCF809-F5F1-F848-9472-712AF8792734}" type="datetimeFigureOut">
              <a:rPr lang="en-US" smtClean="0"/>
              <a:t>6/20/19</a:t>
            </a:fld>
            <a:endParaRPr lang="en-US"/>
          </a:p>
        </p:txBody>
      </p:sp>
      <p:sp>
        <p:nvSpPr>
          <p:cNvPr id="5" name="Footer Placeholder 4">
            <a:extLst>
              <a:ext uri="{FF2B5EF4-FFF2-40B4-BE49-F238E27FC236}">
                <a16:creationId xmlns:a16="http://schemas.microsoft.com/office/drawing/2014/main" id="{0AF6977A-5464-EE4C-B8AE-459B1969C5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F0B1F9-1031-A947-B711-8E24214D62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F86004-4904-D648-9A4E-1FBE2C97545E}" type="slidenum">
              <a:rPr lang="en-US" smtClean="0"/>
              <a:t>‹#›</a:t>
            </a:fld>
            <a:endParaRPr lang="en-US"/>
          </a:p>
        </p:txBody>
      </p:sp>
    </p:spTree>
    <p:extLst>
      <p:ext uri="{BB962C8B-B14F-4D97-AF65-F5344CB8AC3E}">
        <p14:creationId xmlns:p14="http://schemas.microsoft.com/office/powerpoint/2010/main" val="2398603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github.com/NIH-HPC/Singularity-Tutorial"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ingularity.lbl.gov/docs-recipe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singularity.lbl.gov/docs-build-container"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sylabs.io/guides/3.2/user-guide/bind_paths_and_mounts.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ylabs.io/guides/3.2/user-guide/index.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github.com/NIH-HPC/Singularity-Tutorial" TargetMode="External"/><Relationship Id="rId5" Type="http://schemas.openxmlformats.org/officeDocument/2006/relationships/hyperlink" Target="https://hpc.nih.gov/apps/singularity.html" TargetMode="External"/><Relationship Id="rId4" Type="http://schemas.openxmlformats.org/officeDocument/2006/relationships/hyperlink" Target="https://www.youtube.com/watch?v=z_HWonvcIZ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4C34-63E5-CF4B-A5CE-7C789C7AEB93}"/>
              </a:ext>
            </a:extLst>
          </p:cNvPr>
          <p:cNvSpPr>
            <a:spLocks noGrp="1"/>
          </p:cNvSpPr>
          <p:nvPr>
            <p:ph type="ctrTitle"/>
          </p:nvPr>
        </p:nvSpPr>
        <p:spPr/>
        <p:txBody>
          <a:bodyPr/>
          <a:lstStyle/>
          <a:p>
            <a:r>
              <a:rPr lang="en-US" dirty="0"/>
              <a:t>Singularity Containers For Reproducible Research</a:t>
            </a:r>
          </a:p>
        </p:txBody>
      </p:sp>
      <p:sp>
        <p:nvSpPr>
          <p:cNvPr id="3" name="Subtitle 2">
            <a:extLst>
              <a:ext uri="{FF2B5EF4-FFF2-40B4-BE49-F238E27FC236}">
                <a16:creationId xmlns:a16="http://schemas.microsoft.com/office/drawing/2014/main" id="{CFD15D2D-59C0-B94E-A285-ED4B366AE39A}"/>
              </a:ext>
            </a:extLst>
          </p:cNvPr>
          <p:cNvSpPr>
            <a:spLocks noGrp="1"/>
          </p:cNvSpPr>
          <p:nvPr>
            <p:ph type="subTitle" idx="1"/>
          </p:nvPr>
        </p:nvSpPr>
        <p:spPr/>
        <p:txBody>
          <a:bodyPr/>
          <a:lstStyle/>
          <a:p>
            <a:r>
              <a:rPr lang="en-US" dirty="0" err="1"/>
              <a:t>Henoke</a:t>
            </a:r>
            <a:r>
              <a:rPr lang="en-US" dirty="0"/>
              <a:t> </a:t>
            </a:r>
            <a:r>
              <a:rPr lang="en-US"/>
              <a:t>Shiferaw</a:t>
            </a:r>
          </a:p>
        </p:txBody>
      </p:sp>
    </p:spTree>
    <p:extLst>
      <p:ext uri="{BB962C8B-B14F-4D97-AF65-F5344CB8AC3E}">
        <p14:creationId xmlns:p14="http://schemas.microsoft.com/office/powerpoint/2010/main" val="2455197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E966-9437-9642-8AE1-F3FE2A4CA6A2}"/>
              </a:ext>
            </a:extLst>
          </p:cNvPr>
          <p:cNvSpPr>
            <a:spLocks noGrp="1"/>
          </p:cNvSpPr>
          <p:nvPr>
            <p:ph type="title"/>
          </p:nvPr>
        </p:nvSpPr>
        <p:spPr>
          <a:xfrm>
            <a:off x="838200" y="365125"/>
            <a:ext cx="10515600" cy="1325563"/>
          </a:xfrm>
        </p:spPr>
        <p:txBody>
          <a:bodyPr>
            <a:normAutofit/>
          </a:bodyPr>
          <a:lstStyle/>
          <a:p>
            <a:r>
              <a:rPr lang="en-US" dirty="0"/>
              <a:t>Significance of Singularity Security Model</a:t>
            </a:r>
          </a:p>
        </p:txBody>
      </p:sp>
      <p:graphicFrame>
        <p:nvGraphicFramePr>
          <p:cNvPr id="5" name="Content Placeholder 2">
            <a:extLst>
              <a:ext uri="{FF2B5EF4-FFF2-40B4-BE49-F238E27FC236}">
                <a16:creationId xmlns:a16="http://schemas.microsoft.com/office/drawing/2014/main" id="{22009DCF-A135-4EED-90F6-5A96E77212CC}"/>
              </a:ext>
            </a:extLst>
          </p:cNvPr>
          <p:cNvGraphicFramePr>
            <a:graphicFrameLocks noGrp="1"/>
          </p:cNvGraphicFramePr>
          <p:nvPr>
            <p:ph idx="1"/>
            <p:extLst>
              <p:ext uri="{D42A27DB-BD31-4B8C-83A1-F6EECF244321}">
                <p14:modId xmlns:p14="http://schemas.microsoft.com/office/powerpoint/2010/main" val="31028361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58222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B094A-DBE0-4BB7-9041-53D9D85D9B58}"/>
              </a:ext>
            </a:extLst>
          </p:cNvPr>
          <p:cNvSpPr>
            <a:spLocks noGrp="1"/>
          </p:cNvSpPr>
          <p:nvPr>
            <p:ph type="title"/>
          </p:nvPr>
        </p:nvSpPr>
        <p:spPr/>
        <p:txBody>
          <a:bodyPr/>
          <a:lstStyle/>
          <a:p>
            <a:r>
              <a:rPr lang="en-US" dirty="0"/>
              <a:t>Creating a Singularity Container</a:t>
            </a:r>
          </a:p>
        </p:txBody>
      </p:sp>
      <p:sp>
        <p:nvSpPr>
          <p:cNvPr id="3" name="Content Placeholder 2">
            <a:extLst>
              <a:ext uri="{FF2B5EF4-FFF2-40B4-BE49-F238E27FC236}">
                <a16:creationId xmlns:a16="http://schemas.microsoft.com/office/drawing/2014/main" id="{6160298C-583E-4A31-9606-E9B18867E855}"/>
              </a:ext>
            </a:extLst>
          </p:cNvPr>
          <p:cNvSpPr>
            <a:spLocks noGrp="1"/>
          </p:cNvSpPr>
          <p:nvPr>
            <p:ph idx="1"/>
          </p:nvPr>
        </p:nvSpPr>
        <p:spPr/>
        <p:txBody>
          <a:bodyPr/>
          <a:lstStyle/>
          <a:p>
            <a:pPr>
              <a:buFontTx/>
              <a:buChar char="•"/>
            </a:pPr>
            <a:r>
              <a:rPr lang="en-US" dirty="0"/>
              <a:t>Installing Virtual Machine</a:t>
            </a:r>
          </a:p>
          <a:p>
            <a:r>
              <a:rPr lang="en-US" dirty="0"/>
              <a:t>Installing Singularity</a:t>
            </a:r>
          </a:p>
          <a:p>
            <a:r>
              <a:rPr lang="en-US" dirty="0"/>
              <a:t>Building a Singularity Container</a:t>
            </a:r>
          </a:p>
          <a:p>
            <a:pPr lvl="1"/>
            <a:r>
              <a:rPr lang="en-US" dirty="0"/>
              <a:t>Recipe Files</a:t>
            </a:r>
          </a:p>
          <a:p>
            <a:r>
              <a:rPr lang="en-US" dirty="0"/>
              <a:t>Running Container</a:t>
            </a:r>
          </a:p>
          <a:p>
            <a:pPr lvl="1"/>
            <a:r>
              <a:rPr lang="en-US" dirty="0"/>
              <a:t>singularity run</a:t>
            </a:r>
          </a:p>
          <a:p>
            <a:pPr lvl="1"/>
            <a:r>
              <a:rPr lang="en-US" dirty="0"/>
              <a:t>singularity exec</a:t>
            </a:r>
          </a:p>
          <a:p>
            <a:endParaRPr lang="en-US" dirty="0"/>
          </a:p>
        </p:txBody>
      </p:sp>
    </p:spTree>
    <p:extLst>
      <p:ext uri="{BB962C8B-B14F-4D97-AF65-F5344CB8AC3E}">
        <p14:creationId xmlns:p14="http://schemas.microsoft.com/office/powerpoint/2010/main" val="4088049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DDA7-21B0-C84E-B53A-C414D330AE29}"/>
              </a:ext>
            </a:extLst>
          </p:cNvPr>
          <p:cNvSpPr>
            <a:spLocks noGrp="1"/>
          </p:cNvSpPr>
          <p:nvPr>
            <p:ph type="title"/>
          </p:nvPr>
        </p:nvSpPr>
        <p:spPr>
          <a:xfrm>
            <a:off x="1136428" y="627564"/>
            <a:ext cx="7474172" cy="1325563"/>
          </a:xfrm>
        </p:spPr>
        <p:txBody>
          <a:bodyPr>
            <a:normAutofit/>
          </a:bodyPr>
          <a:lstStyle/>
          <a:p>
            <a:r>
              <a:rPr lang="en-US" dirty="0"/>
              <a:t>Installing Virtual Machine</a:t>
            </a:r>
          </a:p>
        </p:txBody>
      </p:sp>
      <p:sp>
        <p:nvSpPr>
          <p:cNvPr id="3" name="Content Placeholder 2">
            <a:extLst>
              <a:ext uri="{FF2B5EF4-FFF2-40B4-BE49-F238E27FC236}">
                <a16:creationId xmlns:a16="http://schemas.microsoft.com/office/drawing/2014/main" id="{8A8E1BDD-89F6-074C-8289-3E867EE6608D}"/>
              </a:ext>
            </a:extLst>
          </p:cNvPr>
          <p:cNvSpPr>
            <a:spLocks noGrp="1"/>
          </p:cNvSpPr>
          <p:nvPr>
            <p:ph idx="1"/>
          </p:nvPr>
        </p:nvSpPr>
        <p:spPr>
          <a:xfrm>
            <a:off x="1136429" y="2278173"/>
            <a:ext cx="6467867" cy="3450613"/>
          </a:xfrm>
        </p:spPr>
        <p:txBody>
          <a:bodyPr anchor="ctr">
            <a:normAutofit fontScale="85000" lnSpcReduction="20000"/>
          </a:bodyPr>
          <a:lstStyle/>
          <a:p>
            <a:r>
              <a:rPr lang="en-US" dirty="0"/>
              <a:t>In order to develop containers, you need a </a:t>
            </a:r>
            <a:r>
              <a:rPr lang="en-US" dirty="0" err="1"/>
              <a:t>linux</a:t>
            </a:r>
            <a:r>
              <a:rPr lang="en-US" dirty="0"/>
              <a:t> environment with root access</a:t>
            </a:r>
          </a:p>
          <a:p>
            <a:endParaRPr lang="en-US" dirty="0"/>
          </a:p>
          <a:p>
            <a:r>
              <a:rPr lang="en-US" dirty="0"/>
              <a:t>Virtual box is virtualization software that allows you to run other operating systems on a host machine</a:t>
            </a:r>
          </a:p>
          <a:p>
            <a:pPr lvl="1"/>
            <a:r>
              <a:rPr lang="en-US" dirty="0"/>
              <a:t>Any version Linux (I chose Ubuntu)</a:t>
            </a:r>
          </a:p>
          <a:p>
            <a:endParaRPr lang="en-US" dirty="0"/>
          </a:p>
          <a:p>
            <a:r>
              <a:rPr lang="en-US" dirty="0"/>
              <a:t>Make sure to allocate enough RAM and hard disk space while creating your virtual machine</a:t>
            </a:r>
          </a:p>
          <a:p>
            <a:endParaRPr lang="en-US" sz="2000" dirty="0"/>
          </a:p>
          <a:p>
            <a:pPr lvl="1"/>
            <a:endParaRPr lang="en-US" sz="2000" dirty="0"/>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DCB3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5511777F-8DB8-4273-BEA7-3FEE1428A466}"/>
              </a:ext>
            </a:extLst>
          </p:cNvPr>
          <p:cNvPicPr>
            <a:picLocks noChangeAspect="1"/>
          </p:cNvPicPr>
          <p:nvPr/>
        </p:nvPicPr>
        <p:blipFill rotWithShape="1">
          <a:blip r:embed="rId3"/>
          <a:srcRect/>
          <a:stretch/>
        </p:blipFill>
        <p:spPr>
          <a:xfrm>
            <a:off x="9032278" y="2474254"/>
            <a:ext cx="1909489" cy="1909489"/>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
        <p:nvSpPr>
          <p:cNvPr id="8" name="TextBox 7">
            <a:extLst>
              <a:ext uri="{FF2B5EF4-FFF2-40B4-BE49-F238E27FC236}">
                <a16:creationId xmlns:a16="http://schemas.microsoft.com/office/drawing/2014/main" id="{708AE947-A61F-654B-B5F3-BCD3C63C89F5}"/>
              </a:ext>
            </a:extLst>
          </p:cNvPr>
          <p:cNvSpPr txBox="1"/>
          <p:nvPr/>
        </p:nvSpPr>
        <p:spPr>
          <a:xfrm>
            <a:off x="7248359" y="6466525"/>
            <a:ext cx="2840521" cy="369332"/>
          </a:xfrm>
          <a:prstGeom prst="rect">
            <a:avLst/>
          </a:prstGeom>
          <a:noFill/>
        </p:spPr>
        <p:txBody>
          <a:bodyPr wrap="none" rtlCol="0">
            <a:spAutoFit/>
          </a:bodyPr>
          <a:lstStyle/>
          <a:p>
            <a:r>
              <a:rPr lang="en-US" dirty="0"/>
              <a:t>https://</a:t>
            </a:r>
            <a:r>
              <a:rPr lang="en-US" dirty="0" err="1"/>
              <a:t>www.virtualbox.org</a:t>
            </a:r>
            <a:r>
              <a:rPr lang="en-US" dirty="0"/>
              <a:t>/</a:t>
            </a:r>
          </a:p>
        </p:txBody>
      </p:sp>
    </p:spTree>
    <p:extLst>
      <p:ext uri="{BB962C8B-B14F-4D97-AF65-F5344CB8AC3E}">
        <p14:creationId xmlns:p14="http://schemas.microsoft.com/office/powerpoint/2010/main" val="3187646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3968E-AAC8-F743-A27A-BC4D41AB1FD4}"/>
              </a:ext>
            </a:extLst>
          </p:cNvPr>
          <p:cNvSpPr>
            <a:spLocks noGrp="1"/>
          </p:cNvSpPr>
          <p:nvPr>
            <p:ph type="title"/>
          </p:nvPr>
        </p:nvSpPr>
        <p:spPr/>
        <p:txBody>
          <a:bodyPr/>
          <a:lstStyle/>
          <a:p>
            <a:r>
              <a:rPr lang="en-US" dirty="0"/>
              <a:t>Installing Singularity v2.5 in Ubuntu</a:t>
            </a:r>
          </a:p>
        </p:txBody>
      </p:sp>
      <p:pic>
        <p:nvPicPr>
          <p:cNvPr id="4" name="Content Placeholder 3">
            <a:extLst>
              <a:ext uri="{FF2B5EF4-FFF2-40B4-BE49-F238E27FC236}">
                <a16:creationId xmlns:a16="http://schemas.microsoft.com/office/drawing/2014/main" id="{6C5BD8B9-381C-314B-83B8-BF3DA16E4CA0}"/>
              </a:ext>
            </a:extLst>
          </p:cNvPr>
          <p:cNvPicPr>
            <a:picLocks noGrp="1" noChangeAspect="1"/>
          </p:cNvPicPr>
          <p:nvPr>
            <p:ph idx="1"/>
          </p:nvPr>
        </p:nvPicPr>
        <p:blipFill>
          <a:blip r:embed="rId3"/>
          <a:stretch>
            <a:fillRect/>
          </a:stretch>
        </p:blipFill>
        <p:spPr>
          <a:xfrm>
            <a:off x="838200" y="1969928"/>
            <a:ext cx="10515600" cy="1084082"/>
          </a:xfrm>
          <a:prstGeom prst="rect">
            <a:avLst/>
          </a:prstGeom>
        </p:spPr>
      </p:pic>
      <p:pic>
        <p:nvPicPr>
          <p:cNvPr id="5" name="Picture 4">
            <a:extLst>
              <a:ext uri="{FF2B5EF4-FFF2-40B4-BE49-F238E27FC236}">
                <a16:creationId xmlns:a16="http://schemas.microsoft.com/office/drawing/2014/main" id="{15ACFB00-5056-0047-8DF0-7EDAFCF0CFB7}"/>
              </a:ext>
            </a:extLst>
          </p:cNvPr>
          <p:cNvPicPr>
            <a:picLocks noChangeAspect="1"/>
          </p:cNvPicPr>
          <p:nvPr/>
        </p:nvPicPr>
        <p:blipFill>
          <a:blip r:embed="rId4"/>
          <a:stretch>
            <a:fillRect/>
          </a:stretch>
        </p:blipFill>
        <p:spPr>
          <a:xfrm>
            <a:off x="838200" y="3543009"/>
            <a:ext cx="11188700" cy="1066800"/>
          </a:xfrm>
          <a:prstGeom prst="rect">
            <a:avLst/>
          </a:prstGeom>
        </p:spPr>
      </p:pic>
      <p:sp>
        <p:nvSpPr>
          <p:cNvPr id="7" name="TextBox 6">
            <a:extLst>
              <a:ext uri="{FF2B5EF4-FFF2-40B4-BE49-F238E27FC236}">
                <a16:creationId xmlns:a16="http://schemas.microsoft.com/office/drawing/2014/main" id="{C17FFF10-5533-8E4D-A217-1FFF7758AA91}"/>
              </a:ext>
            </a:extLst>
          </p:cNvPr>
          <p:cNvSpPr txBox="1"/>
          <p:nvPr/>
        </p:nvSpPr>
        <p:spPr>
          <a:xfrm>
            <a:off x="838200" y="1600596"/>
            <a:ext cx="2555187" cy="369332"/>
          </a:xfrm>
          <a:prstGeom prst="rect">
            <a:avLst/>
          </a:prstGeom>
          <a:noFill/>
        </p:spPr>
        <p:txBody>
          <a:bodyPr wrap="none" rtlCol="0">
            <a:spAutoFit/>
          </a:bodyPr>
          <a:lstStyle/>
          <a:p>
            <a:r>
              <a:rPr lang="en-US" dirty="0"/>
              <a:t>Install development tools</a:t>
            </a:r>
          </a:p>
        </p:txBody>
      </p:sp>
      <p:sp>
        <p:nvSpPr>
          <p:cNvPr id="8" name="TextBox 7">
            <a:extLst>
              <a:ext uri="{FF2B5EF4-FFF2-40B4-BE49-F238E27FC236}">
                <a16:creationId xmlns:a16="http://schemas.microsoft.com/office/drawing/2014/main" id="{C795D27A-21F2-4247-AF61-43950D42C0F1}"/>
              </a:ext>
            </a:extLst>
          </p:cNvPr>
          <p:cNvSpPr txBox="1"/>
          <p:nvPr/>
        </p:nvSpPr>
        <p:spPr>
          <a:xfrm>
            <a:off x="838200" y="3054010"/>
            <a:ext cx="5550366" cy="369332"/>
          </a:xfrm>
          <a:prstGeom prst="rect">
            <a:avLst/>
          </a:prstGeom>
          <a:noFill/>
        </p:spPr>
        <p:txBody>
          <a:bodyPr wrap="none" rtlCol="0">
            <a:spAutoFit/>
          </a:bodyPr>
          <a:lstStyle/>
          <a:p>
            <a:r>
              <a:rPr lang="en-US" dirty="0"/>
              <a:t>Download compressed archive of source code using </a:t>
            </a:r>
            <a:r>
              <a:rPr lang="en-US" dirty="0" err="1"/>
              <a:t>wget</a:t>
            </a:r>
            <a:endParaRPr lang="en-US" dirty="0"/>
          </a:p>
        </p:txBody>
      </p:sp>
      <p:pic>
        <p:nvPicPr>
          <p:cNvPr id="9" name="Picture 8">
            <a:extLst>
              <a:ext uri="{FF2B5EF4-FFF2-40B4-BE49-F238E27FC236}">
                <a16:creationId xmlns:a16="http://schemas.microsoft.com/office/drawing/2014/main" id="{F552AAB9-976B-684D-BA15-AE787D7EF4B7}"/>
              </a:ext>
            </a:extLst>
          </p:cNvPr>
          <p:cNvPicPr>
            <a:picLocks noChangeAspect="1"/>
          </p:cNvPicPr>
          <p:nvPr/>
        </p:nvPicPr>
        <p:blipFill>
          <a:blip r:embed="rId5"/>
          <a:stretch>
            <a:fillRect/>
          </a:stretch>
        </p:blipFill>
        <p:spPr>
          <a:xfrm>
            <a:off x="838200" y="5090997"/>
            <a:ext cx="6958914" cy="1760564"/>
          </a:xfrm>
          <a:prstGeom prst="rect">
            <a:avLst/>
          </a:prstGeom>
        </p:spPr>
      </p:pic>
      <p:sp>
        <p:nvSpPr>
          <p:cNvPr id="10" name="TextBox 9">
            <a:extLst>
              <a:ext uri="{FF2B5EF4-FFF2-40B4-BE49-F238E27FC236}">
                <a16:creationId xmlns:a16="http://schemas.microsoft.com/office/drawing/2014/main" id="{96FE7173-69C6-0C42-8DBC-B042500A2E34}"/>
              </a:ext>
            </a:extLst>
          </p:cNvPr>
          <p:cNvSpPr txBox="1"/>
          <p:nvPr/>
        </p:nvSpPr>
        <p:spPr>
          <a:xfrm>
            <a:off x="838200" y="4721665"/>
            <a:ext cx="1223925" cy="369332"/>
          </a:xfrm>
          <a:prstGeom prst="rect">
            <a:avLst/>
          </a:prstGeom>
          <a:noFill/>
        </p:spPr>
        <p:txBody>
          <a:bodyPr wrap="none" rtlCol="0">
            <a:spAutoFit/>
          </a:bodyPr>
          <a:lstStyle/>
          <a:p>
            <a:r>
              <a:rPr lang="en-US" dirty="0"/>
              <a:t>Installation</a:t>
            </a:r>
          </a:p>
        </p:txBody>
      </p:sp>
      <p:sp>
        <p:nvSpPr>
          <p:cNvPr id="3" name="TextBox 2">
            <a:extLst>
              <a:ext uri="{FF2B5EF4-FFF2-40B4-BE49-F238E27FC236}">
                <a16:creationId xmlns:a16="http://schemas.microsoft.com/office/drawing/2014/main" id="{D14EF000-CE73-4789-BE6E-A398C5DFAC92}"/>
              </a:ext>
            </a:extLst>
          </p:cNvPr>
          <p:cNvSpPr txBox="1"/>
          <p:nvPr/>
        </p:nvSpPr>
        <p:spPr>
          <a:xfrm>
            <a:off x="10145051" y="25412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err="1">
                <a:solidFill>
                  <a:schemeClr val="tx1">
                    <a:lumMod val="75000"/>
                    <a:lumOff val="25000"/>
                  </a:schemeClr>
                </a:solidFill>
                <a:latin typeface="Monaco"/>
              </a:rPr>
              <a:t>wget</a:t>
            </a:r>
            <a:endParaRPr lang="en-US" sz="1600" dirty="0">
              <a:solidFill>
                <a:schemeClr val="tx1">
                  <a:lumMod val="75000"/>
                  <a:lumOff val="25000"/>
                </a:schemeClr>
              </a:solidFill>
              <a:latin typeface="Monaco"/>
            </a:endParaRPr>
          </a:p>
        </p:txBody>
      </p:sp>
      <p:sp>
        <p:nvSpPr>
          <p:cNvPr id="6" name="TextBox 5">
            <a:extLst>
              <a:ext uri="{FF2B5EF4-FFF2-40B4-BE49-F238E27FC236}">
                <a16:creationId xmlns:a16="http://schemas.microsoft.com/office/drawing/2014/main" id="{F27ABABA-88D3-0547-9F40-67DD23A13445}"/>
              </a:ext>
            </a:extLst>
          </p:cNvPr>
          <p:cNvSpPr txBox="1"/>
          <p:nvPr/>
        </p:nvSpPr>
        <p:spPr>
          <a:xfrm>
            <a:off x="7540737" y="6528395"/>
            <a:ext cx="4722383" cy="646331"/>
          </a:xfrm>
          <a:prstGeom prst="rect">
            <a:avLst/>
          </a:prstGeom>
          <a:noFill/>
        </p:spPr>
        <p:txBody>
          <a:bodyPr wrap="none" rtlCol="0">
            <a:spAutoFit/>
          </a:bodyPr>
          <a:lstStyle/>
          <a:p>
            <a:r>
              <a:rPr lang="en-US" dirty="0">
                <a:ea typeface="+mn-lt"/>
                <a:cs typeface="+mn-lt"/>
                <a:hlinkClick r:id="rId6"/>
              </a:rPr>
              <a:t>https://github.com/NIH-HPC/Singularity-Tutorial</a:t>
            </a:r>
            <a:endParaRPr lang="en-US" dirty="0"/>
          </a:p>
          <a:p>
            <a:endParaRPr lang="en-US" dirty="0"/>
          </a:p>
        </p:txBody>
      </p:sp>
      <p:sp>
        <p:nvSpPr>
          <p:cNvPr id="11" name="TextBox 10">
            <a:extLst>
              <a:ext uri="{FF2B5EF4-FFF2-40B4-BE49-F238E27FC236}">
                <a16:creationId xmlns:a16="http://schemas.microsoft.com/office/drawing/2014/main" id="{433F21D1-5013-D341-9070-57ED47368D05}"/>
              </a:ext>
            </a:extLst>
          </p:cNvPr>
          <p:cNvSpPr txBox="1"/>
          <p:nvPr/>
        </p:nvSpPr>
        <p:spPr>
          <a:xfrm>
            <a:off x="9094624" y="6159063"/>
            <a:ext cx="3168496" cy="369332"/>
          </a:xfrm>
          <a:prstGeom prst="rect">
            <a:avLst/>
          </a:prstGeom>
          <a:noFill/>
        </p:spPr>
        <p:txBody>
          <a:bodyPr wrap="none" rtlCol="0">
            <a:spAutoFit/>
          </a:bodyPr>
          <a:lstStyle/>
          <a:p>
            <a:r>
              <a:rPr lang="en-US" dirty="0"/>
              <a:t>**Please see notes for this slide</a:t>
            </a:r>
          </a:p>
        </p:txBody>
      </p:sp>
    </p:spTree>
    <p:extLst>
      <p:ext uri="{BB962C8B-B14F-4D97-AF65-F5344CB8AC3E}">
        <p14:creationId xmlns:p14="http://schemas.microsoft.com/office/powerpoint/2010/main" val="303936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827C7-B829-CA46-AEC8-54FE98850299}"/>
              </a:ext>
            </a:extLst>
          </p:cNvPr>
          <p:cNvSpPr>
            <a:spLocks noGrp="1"/>
          </p:cNvSpPr>
          <p:nvPr>
            <p:ph type="title"/>
          </p:nvPr>
        </p:nvSpPr>
        <p:spPr/>
        <p:txBody>
          <a:bodyPr/>
          <a:lstStyle/>
          <a:p>
            <a:r>
              <a:rPr lang="en-US" dirty="0"/>
              <a:t>Overview of Singularity Workflow</a:t>
            </a:r>
          </a:p>
        </p:txBody>
      </p:sp>
      <p:sp>
        <p:nvSpPr>
          <p:cNvPr id="3" name="Content Placeholder 2">
            <a:extLst>
              <a:ext uri="{FF2B5EF4-FFF2-40B4-BE49-F238E27FC236}">
                <a16:creationId xmlns:a16="http://schemas.microsoft.com/office/drawing/2014/main" id="{B7DE0321-E94D-DF4F-A1CF-022AA3812A8B}"/>
              </a:ext>
            </a:extLst>
          </p:cNvPr>
          <p:cNvSpPr>
            <a:spLocks noGrp="1"/>
          </p:cNvSpPr>
          <p:nvPr>
            <p:ph idx="1"/>
          </p:nvPr>
        </p:nvSpPr>
        <p:spPr/>
        <p:txBody>
          <a:bodyPr/>
          <a:lstStyle/>
          <a:p>
            <a:r>
              <a:rPr lang="en-US" dirty="0"/>
              <a:t>Installing Virtual Machine </a:t>
            </a:r>
          </a:p>
          <a:p>
            <a:r>
              <a:rPr lang="en-US" dirty="0"/>
              <a:t>Installing Singularity</a:t>
            </a:r>
          </a:p>
          <a:p>
            <a:r>
              <a:rPr lang="en-US" dirty="0">
                <a:solidFill>
                  <a:srgbClr val="FF0000"/>
                </a:solidFill>
              </a:rPr>
              <a:t>Building a Singularity Container</a:t>
            </a:r>
          </a:p>
          <a:p>
            <a:pPr lvl="1"/>
            <a:r>
              <a:rPr lang="en-US" dirty="0">
                <a:solidFill>
                  <a:srgbClr val="FF0000"/>
                </a:solidFill>
              </a:rPr>
              <a:t>Recipe Files</a:t>
            </a:r>
          </a:p>
          <a:p>
            <a:r>
              <a:rPr lang="en-US" dirty="0"/>
              <a:t>Running Container</a:t>
            </a:r>
          </a:p>
          <a:p>
            <a:endParaRPr lang="en-US" dirty="0"/>
          </a:p>
        </p:txBody>
      </p:sp>
    </p:spTree>
    <p:extLst>
      <p:ext uri="{BB962C8B-B14F-4D97-AF65-F5344CB8AC3E}">
        <p14:creationId xmlns:p14="http://schemas.microsoft.com/office/powerpoint/2010/main" val="3538572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8BA68-91B1-5B42-BE22-3BCB4EB0C61C}"/>
              </a:ext>
            </a:extLst>
          </p:cNvPr>
          <p:cNvSpPr>
            <a:spLocks noGrp="1"/>
          </p:cNvSpPr>
          <p:nvPr>
            <p:ph type="title"/>
          </p:nvPr>
        </p:nvSpPr>
        <p:spPr/>
        <p:txBody>
          <a:bodyPr/>
          <a:lstStyle/>
          <a:p>
            <a:r>
              <a:rPr lang="en-US" dirty="0"/>
              <a:t>Recipe file</a:t>
            </a:r>
          </a:p>
        </p:txBody>
      </p:sp>
      <p:sp>
        <p:nvSpPr>
          <p:cNvPr id="3" name="Content Placeholder 2">
            <a:extLst>
              <a:ext uri="{FF2B5EF4-FFF2-40B4-BE49-F238E27FC236}">
                <a16:creationId xmlns:a16="http://schemas.microsoft.com/office/drawing/2014/main" id="{D3DDED1A-02C6-A847-B3B1-12618D39713D}"/>
              </a:ext>
            </a:extLst>
          </p:cNvPr>
          <p:cNvSpPr>
            <a:spLocks noGrp="1"/>
          </p:cNvSpPr>
          <p:nvPr>
            <p:ph idx="1"/>
          </p:nvPr>
        </p:nvSpPr>
        <p:spPr/>
        <p:txBody>
          <a:bodyPr/>
          <a:lstStyle/>
          <a:p>
            <a:r>
              <a:rPr lang="en-US" dirty="0"/>
              <a:t>Blueprint of your singularity container</a:t>
            </a:r>
          </a:p>
          <a:p>
            <a:r>
              <a:rPr lang="en-US" dirty="0"/>
              <a:t>Instructions for building container</a:t>
            </a:r>
          </a:p>
          <a:p>
            <a:pPr lvl="1"/>
            <a:r>
              <a:rPr lang="en-US" dirty="0"/>
              <a:t>OS</a:t>
            </a:r>
          </a:p>
          <a:p>
            <a:pPr lvl="1"/>
            <a:r>
              <a:rPr lang="en-US" dirty="0"/>
              <a:t>Applications to install</a:t>
            </a:r>
          </a:p>
          <a:p>
            <a:pPr lvl="1"/>
            <a:r>
              <a:rPr lang="en-US" dirty="0"/>
              <a:t>How to run</a:t>
            </a:r>
          </a:p>
          <a:p>
            <a:pPr lvl="1"/>
            <a:r>
              <a:rPr lang="en-US" dirty="0"/>
              <a:t>Environmental Variables</a:t>
            </a:r>
          </a:p>
          <a:p>
            <a:pPr lvl="1"/>
            <a:r>
              <a:rPr lang="en-US" dirty="0"/>
              <a:t>Files to add into container</a:t>
            </a:r>
          </a:p>
        </p:txBody>
      </p:sp>
    </p:spTree>
    <p:extLst>
      <p:ext uri="{BB962C8B-B14F-4D97-AF65-F5344CB8AC3E}">
        <p14:creationId xmlns:p14="http://schemas.microsoft.com/office/powerpoint/2010/main" val="666590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D9E4E-89C7-5A46-84BB-B4D7D21CF585}"/>
              </a:ext>
            </a:extLst>
          </p:cNvPr>
          <p:cNvSpPr>
            <a:spLocks noGrp="1"/>
          </p:cNvSpPr>
          <p:nvPr>
            <p:ph type="title"/>
          </p:nvPr>
        </p:nvSpPr>
        <p:spPr/>
        <p:txBody>
          <a:bodyPr/>
          <a:lstStyle/>
          <a:p>
            <a:r>
              <a:rPr lang="en-US" dirty="0"/>
              <a:t>Recipe</a:t>
            </a:r>
          </a:p>
        </p:txBody>
      </p:sp>
      <p:sp>
        <p:nvSpPr>
          <p:cNvPr id="6" name="Right Brace 5">
            <a:extLst>
              <a:ext uri="{FF2B5EF4-FFF2-40B4-BE49-F238E27FC236}">
                <a16:creationId xmlns:a16="http://schemas.microsoft.com/office/drawing/2014/main" id="{0C37C329-8F94-1B4E-A3E7-649D6C18DD6E}"/>
              </a:ext>
            </a:extLst>
          </p:cNvPr>
          <p:cNvSpPr/>
          <p:nvPr/>
        </p:nvSpPr>
        <p:spPr>
          <a:xfrm>
            <a:off x="8946776" y="1690688"/>
            <a:ext cx="842682" cy="11525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FBB606D2-7F95-8848-A5A0-3CCCAFF2C51F}"/>
              </a:ext>
            </a:extLst>
          </p:cNvPr>
          <p:cNvSpPr/>
          <p:nvPr/>
        </p:nvSpPr>
        <p:spPr>
          <a:xfrm>
            <a:off x="8946776" y="3138463"/>
            <a:ext cx="842682" cy="3563089"/>
          </a:xfrm>
          <a:prstGeom prst="rightBrace">
            <a:avLst>
              <a:gd name="adj1" fmla="val 3207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D2C0555-3763-2640-8330-CBE6D8C5B191}"/>
              </a:ext>
            </a:extLst>
          </p:cNvPr>
          <p:cNvSpPr txBox="1"/>
          <p:nvPr/>
        </p:nvSpPr>
        <p:spPr>
          <a:xfrm>
            <a:off x="9789458" y="1985938"/>
            <a:ext cx="1116011" cy="461665"/>
          </a:xfrm>
          <a:prstGeom prst="rect">
            <a:avLst/>
          </a:prstGeom>
          <a:noFill/>
        </p:spPr>
        <p:txBody>
          <a:bodyPr wrap="none" rtlCol="0">
            <a:spAutoFit/>
          </a:bodyPr>
          <a:lstStyle/>
          <a:p>
            <a:r>
              <a:rPr lang="en-US" sz="2400" b="1" dirty="0"/>
              <a:t>Header</a:t>
            </a:r>
          </a:p>
        </p:txBody>
      </p:sp>
      <p:sp>
        <p:nvSpPr>
          <p:cNvPr id="9" name="TextBox 8">
            <a:extLst>
              <a:ext uri="{FF2B5EF4-FFF2-40B4-BE49-F238E27FC236}">
                <a16:creationId xmlns:a16="http://schemas.microsoft.com/office/drawing/2014/main" id="{B9376DA2-1CAE-C847-86B2-BD483B323F17}"/>
              </a:ext>
            </a:extLst>
          </p:cNvPr>
          <p:cNvSpPr txBox="1"/>
          <p:nvPr/>
        </p:nvSpPr>
        <p:spPr>
          <a:xfrm>
            <a:off x="9789458" y="4605842"/>
            <a:ext cx="1250663" cy="461665"/>
          </a:xfrm>
          <a:prstGeom prst="rect">
            <a:avLst/>
          </a:prstGeom>
          <a:noFill/>
        </p:spPr>
        <p:txBody>
          <a:bodyPr wrap="none" rtlCol="0">
            <a:spAutoFit/>
          </a:bodyPr>
          <a:lstStyle/>
          <a:p>
            <a:r>
              <a:rPr lang="en-US" sz="2400" b="1" dirty="0"/>
              <a:t>Sections</a:t>
            </a:r>
          </a:p>
        </p:txBody>
      </p:sp>
      <p:sp useBgFill="1">
        <p:nvSpPr>
          <p:cNvPr id="3" name="TextBox 2">
            <a:extLst>
              <a:ext uri="{FF2B5EF4-FFF2-40B4-BE49-F238E27FC236}">
                <a16:creationId xmlns:a16="http://schemas.microsoft.com/office/drawing/2014/main" id="{8A048411-0A8F-9940-8CD1-C4D59179E079}"/>
              </a:ext>
            </a:extLst>
          </p:cNvPr>
          <p:cNvSpPr txBox="1"/>
          <p:nvPr/>
        </p:nvSpPr>
        <p:spPr>
          <a:xfrm>
            <a:off x="1304619" y="1737719"/>
            <a:ext cx="6526146" cy="5078313"/>
          </a:xfrm>
          <a:prstGeom prst="rect">
            <a:avLst/>
          </a:prstGeom>
          <a:ln>
            <a:solidFill>
              <a:schemeClr val="accent1">
                <a:shade val="50000"/>
              </a:schemeClr>
            </a:solidFill>
          </a:ln>
        </p:spPr>
        <p:txBody>
          <a:bodyPr wrap="none" rtlCol="0">
            <a:spAutoFit/>
          </a:bodyPr>
          <a:lstStyle/>
          <a:p>
            <a:r>
              <a:rPr lang="en-US" dirty="0">
                <a:latin typeface="Monaco" pitchFamily="2" charset="77"/>
              </a:rPr>
              <a:t>Bootstrap: </a:t>
            </a:r>
            <a:r>
              <a:rPr lang="en-US" dirty="0" err="1">
                <a:latin typeface="Monaco" pitchFamily="2" charset="77"/>
              </a:rPr>
              <a:t>debootstrap</a:t>
            </a:r>
            <a:endParaRPr lang="en-US" dirty="0">
              <a:latin typeface="Monaco" pitchFamily="2" charset="77"/>
            </a:endParaRPr>
          </a:p>
          <a:p>
            <a:r>
              <a:rPr lang="en-US" dirty="0" err="1">
                <a:latin typeface="Monaco" pitchFamily="2" charset="77"/>
              </a:rPr>
              <a:t>OSversion</a:t>
            </a:r>
            <a:r>
              <a:rPr lang="en-US" dirty="0">
                <a:latin typeface="Monaco" pitchFamily="2" charset="77"/>
              </a:rPr>
              <a:t>: </a:t>
            </a:r>
            <a:r>
              <a:rPr lang="en-US" dirty="0" err="1">
                <a:latin typeface="Monaco" pitchFamily="2" charset="77"/>
              </a:rPr>
              <a:t>xenial</a:t>
            </a:r>
            <a:endParaRPr lang="en-US" dirty="0">
              <a:latin typeface="Monaco" pitchFamily="2" charset="77"/>
            </a:endParaRPr>
          </a:p>
          <a:p>
            <a:r>
              <a:rPr lang="en-US" dirty="0" err="1">
                <a:latin typeface="Monaco" pitchFamily="2" charset="77"/>
              </a:rPr>
              <a:t>MirrorURL</a:t>
            </a:r>
            <a:r>
              <a:rPr lang="en-US" dirty="0">
                <a:latin typeface="Monaco" pitchFamily="2" charset="77"/>
              </a:rPr>
              <a:t>: http://</a:t>
            </a:r>
            <a:r>
              <a:rPr lang="en-US" dirty="0" err="1">
                <a:latin typeface="Monaco" pitchFamily="2" charset="77"/>
              </a:rPr>
              <a:t>us.archive.ubuntu.com</a:t>
            </a:r>
            <a:r>
              <a:rPr lang="en-US" dirty="0">
                <a:latin typeface="Monaco" pitchFamily="2" charset="77"/>
              </a:rPr>
              <a:t>/ubuntu</a:t>
            </a:r>
          </a:p>
          <a:p>
            <a:endParaRPr lang="en-US" dirty="0">
              <a:latin typeface="Monaco" pitchFamily="2" charset="77"/>
            </a:endParaRPr>
          </a:p>
          <a:p>
            <a:endParaRPr lang="en-US" dirty="0">
              <a:latin typeface="Monaco" pitchFamily="2" charset="77"/>
            </a:endParaRPr>
          </a:p>
          <a:p>
            <a:r>
              <a:rPr lang="en-US" dirty="0">
                <a:latin typeface="Monaco" pitchFamily="2" charset="77"/>
              </a:rPr>
              <a:t>%post </a:t>
            </a:r>
          </a:p>
          <a:p>
            <a:r>
              <a:rPr lang="en-US" dirty="0">
                <a:latin typeface="Monaco" pitchFamily="2" charset="77"/>
              </a:rPr>
              <a:t>    apt-get -y update </a:t>
            </a:r>
          </a:p>
          <a:p>
            <a:r>
              <a:rPr lang="en-US" dirty="0">
                <a:latin typeface="Monaco" pitchFamily="2" charset="77"/>
              </a:rPr>
              <a:t>    apt-get -y install fortune </a:t>
            </a:r>
            <a:r>
              <a:rPr lang="en-US" dirty="0" err="1">
                <a:latin typeface="Monaco" pitchFamily="2" charset="77"/>
              </a:rPr>
              <a:t>cowsay</a:t>
            </a:r>
            <a:r>
              <a:rPr lang="en-US" dirty="0">
                <a:latin typeface="Monaco" pitchFamily="2" charset="77"/>
              </a:rPr>
              <a:t> lolcat </a:t>
            </a:r>
          </a:p>
          <a:p>
            <a:endParaRPr lang="en-US" dirty="0">
              <a:latin typeface="Monaco" pitchFamily="2" charset="77"/>
            </a:endParaRPr>
          </a:p>
          <a:p>
            <a:r>
              <a:rPr lang="en-US" dirty="0">
                <a:latin typeface="Monaco" pitchFamily="2" charset="77"/>
              </a:rPr>
              <a:t>%environment </a:t>
            </a:r>
          </a:p>
          <a:p>
            <a:r>
              <a:rPr lang="en-US" dirty="0">
                <a:latin typeface="Monaco" pitchFamily="2" charset="77"/>
              </a:rPr>
              <a:t>    export LC_ALL=C </a:t>
            </a:r>
          </a:p>
          <a:p>
            <a:r>
              <a:rPr lang="en-US" dirty="0">
                <a:latin typeface="Monaco" pitchFamily="2" charset="77"/>
              </a:rPr>
              <a:t>    export PATH=/</a:t>
            </a:r>
            <a:r>
              <a:rPr lang="en-US" dirty="0" err="1">
                <a:latin typeface="Monaco" pitchFamily="2" charset="77"/>
              </a:rPr>
              <a:t>usr</a:t>
            </a:r>
            <a:r>
              <a:rPr lang="en-US" dirty="0">
                <a:latin typeface="Monaco" pitchFamily="2" charset="77"/>
              </a:rPr>
              <a:t>/games:$PATH </a:t>
            </a:r>
          </a:p>
          <a:p>
            <a:endParaRPr lang="en-US" dirty="0">
              <a:latin typeface="Monaco" pitchFamily="2" charset="77"/>
            </a:endParaRPr>
          </a:p>
          <a:p>
            <a:r>
              <a:rPr lang="en-US" dirty="0">
                <a:latin typeface="Monaco" pitchFamily="2" charset="77"/>
              </a:rPr>
              <a:t>%</a:t>
            </a:r>
            <a:r>
              <a:rPr lang="en-US" dirty="0" err="1">
                <a:latin typeface="Monaco" pitchFamily="2" charset="77"/>
              </a:rPr>
              <a:t>runscript</a:t>
            </a:r>
            <a:r>
              <a:rPr lang="en-US" dirty="0">
                <a:latin typeface="Monaco" pitchFamily="2" charset="77"/>
              </a:rPr>
              <a:t> </a:t>
            </a:r>
          </a:p>
          <a:p>
            <a:r>
              <a:rPr lang="en-US" dirty="0">
                <a:latin typeface="Monaco" pitchFamily="2" charset="77"/>
              </a:rPr>
              <a:t>    fortune | </a:t>
            </a:r>
            <a:r>
              <a:rPr lang="en-US" dirty="0" err="1">
                <a:latin typeface="Monaco" pitchFamily="2" charset="77"/>
              </a:rPr>
              <a:t>cowsay</a:t>
            </a:r>
            <a:r>
              <a:rPr lang="en-US" dirty="0">
                <a:latin typeface="Monaco" pitchFamily="2" charset="77"/>
              </a:rPr>
              <a:t> | lolcat</a:t>
            </a:r>
          </a:p>
          <a:p>
            <a:endParaRPr lang="en-US" dirty="0">
              <a:latin typeface="Monaco" pitchFamily="2" charset="77"/>
            </a:endParaRPr>
          </a:p>
          <a:p>
            <a:r>
              <a:rPr lang="en-US" dirty="0">
                <a:latin typeface="Monaco" pitchFamily="2" charset="77"/>
              </a:rPr>
              <a:t>%files</a:t>
            </a:r>
          </a:p>
          <a:p>
            <a:r>
              <a:rPr lang="en-US" dirty="0">
                <a:latin typeface="Monaco" pitchFamily="2" charset="77"/>
              </a:rPr>
              <a:t>    </a:t>
            </a:r>
            <a:r>
              <a:rPr lang="en-US" dirty="0" err="1">
                <a:latin typeface="Monaco" pitchFamily="2" charset="77"/>
              </a:rPr>
              <a:t>files.txt</a:t>
            </a:r>
            <a:endParaRPr lang="en-US" dirty="0">
              <a:latin typeface="Monaco" pitchFamily="2" charset="77"/>
            </a:endParaRPr>
          </a:p>
        </p:txBody>
      </p:sp>
    </p:spTree>
    <p:extLst>
      <p:ext uri="{BB962C8B-B14F-4D97-AF65-F5344CB8AC3E}">
        <p14:creationId xmlns:p14="http://schemas.microsoft.com/office/powerpoint/2010/main" val="1869343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17C34-6275-0641-85E0-78C435C872A3}"/>
              </a:ext>
            </a:extLst>
          </p:cNvPr>
          <p:cNvSpPr>
            <a:spLocks noGrp="1"/>
          </p:cNvSpPr>
          <p:nvPr>
            <p:ph type="title"/>
          </p:nvPr>
        </p:nvSpPr>
        <p:spPr/>
        <p:txBody>
          <a:bodyPr/>
          <a:lstStyle/>
          <a:p>
            <a:r>
              <a:rPr lang="en-US" dirty="0"/>
              <a:t>Recipe file: Header</a:t>
            </a:r>
          </a:p>
        </p:txBody>
      </p:sp>
      <p:sp>
        <p:nvSpPr>
          <p:cNvPr id="3" name="Content Placeholder 2">
            <a:extLst>
              <a:ext uri="{FF2B5EF4-FFF2-40B4-BE49-F238E27FC236}">
                <a16:creationId xmlns:a16="http://schemas.microsoft.com/office/drawing/2014/main" id="{25CA7A2E-FB29-3044-A0A4-073C852EBBF0}"/>
              </a:ext>
            </a:extLst>
          </p:cNvPr>
          <p:cNvSpPr>
            <a:spLocks noGrp="1"/>
          </p:cNvSpPr>
          <p:nvPr>
            <p:ph idx="1"/>
          </p:nvPr>
        </p:nvSpPr>
        <p:spPr>
          <a:xfrm>
            <a:off x="838200" y="3429000"/>
            <a:ext cx="10515600" cy="3174367"/>
          </a:xfrm>
        </p:spPr>
        <p:txBody>
          <a:bodyPr vert="horz" lIns="91440" tIns="45720" rIns="91440" bIns="45720" rtlCol="0" anchor="t">
            <a:normAutofit/>
          </a:bodyPr>
          <a:lstStyle/>
          <a:p>
            <a:endParaRPr lang="en-US" dirty="0"/>
          </a:p>
          <a:p>
            <a:r>
              <a:rPr lang="en-US" dirty="0"/>
              <a:t>Bootstrap: Specifies the base of your container</a:t>
            </a:r>
          </a:p>
          <a:p>
            <a:pPr lvl="1"/>
            <a:r>
              <a:rPr lang="en-US" dirty="0" err="1"/>
              <a:t>shub</a:t>
            </a:r>
            <a:endParaRPr lang="en-US" dirty="0"/>
          </a:p>
          <a:p>
            <a:pPr lvl="1"/>
            <a:r>
              <a:rPr lang="en-US" dirty="0"/>
              <a:t>docker</a:t>
            </a:r>
          </a:p>
          <a:p>
            <a:r>
              <a:rPr lang="en-US" dirty="0" err="1"/>
              <a:t>OSVersion</a:t>
            </a:r>
            <a:r>
              <a:rPr lang="en-US" dirty="0"/>
              <a:t>: Specifies the version of Ubuntu</a:t>
            </a:r>
          </a:p>
          <a:p>
            <a:r>
              <a:rPr lang="en-US" dirty="0" err="1"/>
              <a:t>MirrorURL</a:t>
            </a:r>
            <a:r>
              <a:rPr lang="en-US" dirty="0"/>
              <a:t>: An alternative location to install OS from</a:t>
            </a:r>
          </a:p>
        </p:txBody>
      </p:sp>
      <p:sp>
        <p:nvSpPr>
          <p:cNvPr id="5" name="TextBox 4">
            <a:extLst>
              <a:ext uri="{FF2B5EF4-FFF2-40B4-BE49-F238E27FC236}">
                <a16:creationId xmlns:a16="http://schemas.microsoft.com/office/drawing/2014/main" id="{068F149D-4C31-D04E-8DD8-D723E46A18DF}"/>
              </a:ext>
            </a:extLst>
          </p:cNvPr>
          <p:cNvSpPr txBox="1"/>
          <p:nvPr/>
        </p:nvSpPr>
        <p:spPr>
          <a:xfrm>
            <a:off x="2832927" y="1690688"/>
            <a:ext cx="6526146" cy="1200329"/>
          </a:xfrm>
          <a:prstGeom prst="rect">
            <a:avLst/>
          </a:prstGeom>
          <a:noFill/>
          <a:ln>
            <a:solidFill>
              <a:schemeClr val="accent1">
                <a:shade val="50000"/>
              </a:schemeClr>
            </a:solidFill>
          </a:ln>
        </p:spPr>
        <p:txBody>
          <a:bodyPr wrap="none" rtlCol="0">
            <a:spAutoFit/>
          </a:bodyPr>
          <a:lstStyle/>
          <a:p>
            <a:r>
              <a:rPr lang="en-US" dirty="0">
                <a:latin typeface="Monaco" pitchFamily="2" charset="77"/>
              </a:rPr>
              <a:t>Bootstrap: </a:t>
            </a:r>
            <a:r>
              <a:rPr lang="en-US" dirty="0" err="1">
                <a:latin typeface="Monaco" pitchFamily="2" charset="77"/>
              </a:rPr>
              <a:t>debootstrap</a:t>
            </a:r>
            <a:endParaRPr lang="en-US" dirty="0">
              <a:latin typeface="Monaco" pitchFamily="2" charset="77"/>
            </a:endParaRPr>
          </a:p>
          <a:p>
            <a:r>
              <a:rPr lang="en-US" dirty="0" err="1">
                <a:latin typeface="Monaco" pitchFamily="2" charset="77"/>
              </a:rPr>
              <a:t>OSversion</a:t>
            </a:r>
            <a:r>
              <a:rPr lang="en-US" dirty="0">
                <a:latin typeface="Monaco" pitchFamily="2" charset="77"/>
              </a:rPr>
              <a:t>: </a:t>
            </a:r>
            <a:r>
              <a:rPr lang="en-US" dirty="0" err="1">
                <a:latin typeface="Monaco" pitchFamily="2" charset="77"/>
              </a:rPr>
              <a:t>xenial</a:t>
            </a:r>
            <a:endParaRPr lang="en-US" dirty="0">
              <a:latin typeface="Monaco" pitchFamily="2" charset="77"/>
            </a:endParaRPr>
          </a:p>
          <a:p>
            <a:r>
              <a:rPr lang="en-US" dirty="0" err="1">
                <a:latin typeface="Monaco" pitchFamily="2" charset="77"/>
              </a:rPr>
              <a:t>MirrorURL</a:t>
            </a:r>
            <a:r>
              <a:rPr lang="en-US" dirty="0">
                <a:latin typeface="Monaco" pitchFamily="2" charset="77"/>
              </a:rPr>
              <a:t>: http://</a:t>
            </a:r>
            <a:r>
              <a:rPr lang="en-US" dirty="0" err="1">
                <a:latin typeface="Monaco" pitchFamily="2" charset="77"/>
              </a:rPr>
              <a:t>us.archive.ubuntu.com</a:t>
            </a:r>
            <a:r>
              <a:rPr lang="en-US" dirty="0">
                <a:latin typeface="Monaco" pitchFamily="2" charset="77"/>
              </a:rPr>
              <a:t>/ubuntu</a:t>
            </a:r>
          </a:p>
          <a:p>
            <a:endParaRPr lang="en-US" dirty="0"/>
          </a:p>
        </p:txBody>
      </p:sp>
      <p:sp>
        <p:nvSpPr>
          <p:cNvPr id="6" name="TextBox 5">
            <a:extLst>
              <a:ext uri="{FF2B5EF4-FFF2-40B4-BE49-F238E27FC236}">
                <a16:creationId xmlns:a16="http://schemas.microsoft.com/office/drawing/2014/main" id="{850FE683-9135-DC41-B3D4-1B91832E0BC5}"/>
              </a:ext>
            </a:extLst>
          </p:cNvPr>
          <p:cNvSpPr txBox="1"/>
          <p:nvPr/>
        </p:nvSpPr>
        <p:spPr>
          <a:xfrm>
            <a:off x="5929313" y="6492875"/>
            <a:ext cx="6393353" cy="369332"/>
          </a:xfrm>
          <a:prstGeom prst="rect">
            <a:avLst/>
          </a:prstGeom>
          <a:noFill/>
        </p:spPr>
        <p:txBody>
          <a:bodyPr wrap="none" rtlCol="0">
            <a:spAutoFit/>
          </a:bodyPr>
          <a:lstStyle/>
          <a:p>
            <a:r>
              <a:rPr lang="en-US" dirty="0"/>
              <a:t>More on creating headers: </a:t>
            </a:r>
            <a:r>
              <a:rPr lang="en-US" dirty="0">
                <a:hlinkClick r:id="rId3"/>
              </a:rPr>
              <a:t>https://</a:t>
            </a:r>
            <a:r>
              <a:rPr lang="en-US" dirty="0" err="1">
                <a:hlinkClick r:id="rId3"/>
              </a:rPr>
              <a:t>singularity.lbl.gov</a:t>
            </a:r>
            <a:r>
              <a:rPr lang="en-US" dirty="0">
                <a:hlinkClick r:id="rId3"/>
              </a:rPr>
              <a:t>/docs-recipes </a:t>
            </a:r>
            <a:endParaRPr lang="en-US" dirty="0"/>
          </a:p>
        </p:txBody>
      </p:sp>
      <p:sp>
        <p:nvSpPr>
          <p:cNvPr id="7" name="TextBox 6">
            <a:extLst>
              <a:ext uri="{FF2B5EF4-FFF2-40B4-BE49-F238E27FC236}">
                <a16:creationId xmlns:a16="http://schemas.microsoft.com/office/drawing/2014/main" id="{15A4EEFA-3373-1945-A274-8955C0B701EF}"/>
              </a:ext>
            </a:extLst>
          </p:cNvPr>
          <p:cNvSpPr txBox="1"/>
          <p:nvPr/>
        </p:nvSpPr>
        <p:spPr>
          <a:xfrm>
            <a:off x="3664543" y="3135736"/>
            <a:ext cx="4872440" cy="461665"/>
          </a:xfrm>
          <a:prstGeom prst="rect">
            <a:avLst/>
          </a:prstGeom>
          <a:noFill/>
        </p:spPr>
        <p:txBody>
          <a:bodyPr wrap="square" rtlCol="0">
            <a:spAutoFit/>
          </a:bodyPr>
          <a:lstStyle/>
          <a:p>
            <a:r>
              <a:rPr lang="en-US" sz="2400" dirty="0">
                <a:solidFill>
                  <a:srgbClr val="FF0000"/>
                </a:solidFill>
              </a:rPr>
              <a:t>The Header is Required!</a:t>
            </a:r>
          </a:p>
        </p:txBody>
      </p:sp>
    </p:spTree>
    <p:extLst>
      <p:ext uri="{BB962C8B-B14F-4D97-AF65-F5344CB8AC3E}">
        <p14:creationId xmlns:p14="http://schemas.microsoft.com/office/powerpoint/2010/main" val="1788667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D9E4E-89C7-5A46-84BB-B4D7D21CF585}"/>
              </a:ext>
            </a:extLst>
          </p:cNvPr>
          <p:cNvSpPr>
            <a:spLocks noGrp="1"/>
          </p:cNvSpPr>
          <p:nvPr>
            <p:ph type="title"/>
          </p:nvPr>
        </p:nvSpPr>
        <p:spPr/>
        <p:txBody>
          <a:bodyPr/>
          <a:lstStyle/>
          <a:p>
            <a:r>
              <a:rPr lang="en-US" dirty="0"/>
              <a:t>Recipe file: Sections</a:t>
            </a:r>
          </a:p>
        </p:txBody>
      </p:sp>
      <p:sp>
        <p:nvSpPr>
          <p:cNvPr id="5" name="Rectangle 4">
            <a:extLst>
              <a:ext uri="{FF2B5EF4-FFF2-40B4-BE49-F238E27FC236}">
                <a16:creationId xmlns:a16="http://schemas.microsoft.com/office/drawing/2014/main" id="{08BB7BD2-CC62-9448-9F9E-02825CFCCCF8}"/>
              </a:ext>
            </a:extLst>
          </p:cNvPr>
          <p:cNvSpPr/>
          <p:nvPr/>
        </p:nvSpPr>
        <p:spPr>
          <a:xfrm>
            <a:off x="123825" y="1690688"/>
            <a:ext cx="10363200" cy="4862870"/>
          </a:xfrm>
          <a:prstGeom prst="rect">
            <a:avLst/>
          </a:prstGeom>
        </p:spPr>
        <p:txBody>
          <a:bodyPr wrap="square">
            <a:spAutoFit/>
          </a:bodyPr>
          <a:lstStyle/>
          <a:p>
            <a:r>
              <a:rPr lang="en-US" b="1" dirty="0">
                <a:latin typeface="Monaco" pitchFamily="2" charset="77"/>
              </a:rPr>
              <a:t>%post</a:t>
            </a:r>
          </a:p>
          <a:p>
            <a:r>
              <a:rPr lang="en-US" sz="1400" dirty="0">
                <a:latin typeface="Monaco" pitchFamily="2" charset="77"/>
              </a:rPr>
              <a:t>    #Section where you install software, make necessary files/directories</a:t>
            </a:r>
          </a:p>
          <a:p>
            <a:r>
              <a:rPr lang="en-US" sz="1400" dirty="0">
                <a:latin typeface="Monaco" pitchFamily="2" charset="77"/>
              </a:rPr>
              <a:t>    #Executes after base OS gets installed</a:t>
            </a:r>
          </a:p>
          <a:p>
            <a:r>
              <a:rPr lang="en-US" sz="1400" dirty="0">
                <a:latin typeface="Monaco" pitchFamily="2" charset="77"/>
              </a:rPr>
              <a:t>    apt-get -y update </a:t>
            </a:r>
          </a:p>
          <a:p>
            <a:r>
              <a:rPr lang="en-US" sz="1400" dirty="0">
                <a:latin typeface="Monaco" pitchFamily="2" charset="77"/>
              </a:rPr>
              <a:t>    apt-get -y install fortune </a:t>
            </a:r>
            <a:r>
              <a:rPr lang="en-US" sz="1400" dirty="0" err="1">
                <a:latin typeface="Monaco" pitchFamily="2" charset="77"/>
              </a:rPr>
              <a:t>cowsay</a:t>
            </a:r>
            <a:r>
              <a:rPr lang="en-US" sz="1400" dirty="0">
                <a:latin typeface="Monaco" pitchFamily="2" charset="77"/>
              </a:rPr>
              <a:t> lolcat </a:t>
            </a:r>
          </a:p>
          <a:p>
            <a:endParaRPr lang="en-US" sz="1400" dirty="0">
              <a:latin typeface="Monaco" pitchFamily="2" charset="77"/>
            </a:endParaRPr>
          </a:p>
          <a:p>
            <a:r>
              <a:rPr lang="en-US" b="1" dirty="0">
                <a:latin typeface="Monaco" pitchFamily="2" charset="77"/>
              </a:rPr>
              <a:t>%environment </a:t>
            </a:r>
          </a:p>
          <a:p>
            <a:r>
              <a:rPr lang="en-US" sz="1400" dirty="0">
                <a:latin typeface="Monaco" pitchFamily="2" charset="77"/>
              </a:rPr>
              <a:t>    #Set your environmental variables</a:t>
            </a:r>
          </a:p>
          <a:p>
            <a:r>
              <a:rPr lang="en-US" sz="1400" dirty="0">
                <a:latin typeface="Monaco" pitchFamily="2" charset="77"/>
              </a:rPr>
              <a:t>    export LC_ALL=C </a:t>
            </a:r>
          </a:p>
          <a:p>
            <a:r>
              <a:rPr lang="en-US" sz="1400" dirty="0">
                <a:latin typeface="Monaco" pitchFamily="2" charset="77"/>
              </a:rPr>
              <a:t>    export PATH=/</a:t>
            </a:r>
            <a:r>
              <a:rPr lang="en-US" sz="1400" dirty="0" err="1">
                <a:latin typeface="Monaco" pitchFamily="2" charset="77"/>
              </a:rPr>
              <a:t>usr</a:t>
            </a:r>
            <a:r>
              <a:rPr lang="en-US" sz="1400" dirty="0">
                <a:latin typeface="Monaco" pitchFamily="2" charset="77"/>
              </a:rPr>
              <a:t>/games:$PATH </a:t>
            </a:r>
          </a:p>
          <a:p>
            <a:endParaRPr lang="en-US" sz="1400" dirty="0">
              <a:latin typeface="Monaco" pitchFamily="2" charset="77"/>
            </a:endParaRPr>
          </a:p>
          <a:p>
            <a:r>
              <a:rPr lang="en-US" b="1" dirty="0">
                <a:latin typeface="Monaco" pitchFamily="2" charset="77"/>
              </a:rPr>
              <a:t>%files</a:t>
            </a:r>
          </a:p>
          <a:p>
            <a:r>
              <a:rPr lang="en-US" sz="1400" dirty="0">
                <a:latin typeface="Monaco" pitchFamily="2" charset="77"/>
              </a:rPr>
              <a:t>    #Specify files you want copied over in your container</a:t>
            </a:r>
          </a:p>
          <a:p>
            <a:r>
              <a:rPr lang="en-US" sz="1400" dirty="0">
                <a:latin typeface="Monaco" pitchFamily="2" charset="77"/>
              </a:rPr>
              <a:t>    #Similar syntax to </a:t>
            </a:r>
            <a:r>
              <a:rPr lang="en-US" sz="1400" dirty="0" err="1">
                <a:latin typeface="Monaco" pitchFamily="2" charset="77"/>
              </a:rPr>
              <a:t>scp</a:t>
            </a:r>
            <a:endParaRPr lang="en-US" sz="1400" dirty="0">
              <a:latin typeface="Monaco" pitchFamily="2" charset="77"/>
            </a:endParaRPr>
          </a:p>
          <a:p>
            <a:r>
              <a:rPr lang="en-US" sz="1400" dirty="0">
                <a:latin typeface="Monaco" pitchFamily="2" charset="77"/>
              </a:rPr>
              <a:t>    #path/to/file/in/host /destination/in/container</a:t>
            </a:r>
          </a:p>
          <a:p>
            <a:r>
              <a:rPr lang="en-US" sz="1400" dirty="0">
                <a:latin typeface="Monaco" pitchFamily="2" charset="77"/>
              </a:rPr>
              <a:t>    </a:t>
            </a:r>
            <a:r>
              <a:rPr lang="en-US" sz="1400" dirty="0" err="1">
                <a:latin typeface="Monaco" pitchFamily="2" charset="77"/>
              </a:rPr>
              <a:t>files.txt</a:t>
            </a:r>
            <a:r>
              <a:rPr lang="en-US" sz="1400" dirty="0">
                <a:latin typeface="Monaco" pitchFamily="2" charset="77"/>
              </a:rPr>
              <a:t> /opt</a:t>
            </a:r>
          </a:p>
          <a:p>
            <a:endParaRPr lang="en-US" sz="1400" dirty="0">
              <a:latin typeface="Monaco" pitchFamily="2" charset="77"/>
            </a:endParaRPr>
          </a:p>
          <a:p>
            <a:r>
              <a:rPr lang="en-US" b="1" dirty="0">
                <a:latin typeface="Monaco" pitchFamily="2" charset="77"/>
              </a:rPr>
              <a:t>%</a:t>
            </a:r>
            <a:r>
              <a:rPr lang="en-US" b="1" dirty="0" err="1">
                <a:latin typeface="Monaco" pitchFamily="2" charset="77"/>
              </a:rPr>
              <a:t>runscript</a:t>
            </a:r>
            <a:endParaRPr lang="en-US" b="1" dirty="0">
              <a:latin typeface="Monaco" pitchFamily="2" charset="77"/>
            </a:endParaRPr>
          </a:p>
          <a:p>
            <a:r>
              <a:rPr lang="en-US" sz="1400" dirty="0">
                <a:latin typeface="Monaco" pitchFamily="2" charset="77"/>
              </a:rPr>
              <a:t>    #Define a custom action you want your container to execute</a:t>
            </a:r>
          </a:p>
          <a:p>
            <a:r>
              <a:rPr lang="en-US" sz="1400" dirty="0">
                <a:latin typeface="Monaco" pitchFamily="2" charset="77"/>
              </a:rPr>
              <a:t>    #when user types singularity run </a:t>
            </a:r>
            <a:r>
              <a:rPr lang="en-US" sz="1400" dirty="0" err="1">
                <a:latin typeface="Monaco" pitchFamily="2" charset="77"/>
              </a:rPr>
              <a:t>image.simg</a:t>
            </a:r>
            <a:endParaRPr lang="en-US" sz="1400" dirty="0">
              <a:latin typeface="Monaco" pitchFamily="2" charset="77"/>
            </a:endParaRPr>
          </a:p>
          <a:p>
            <a:r>
              <a:rPr lang="en-US" sz="1400" dirty="0">
                <a:latin typeface="Monaco" pitchFamily="2" charset="77"/>
              </a:rPr>
              <a:t>    fortune | </a:t>
            </a:r>
            <a:r>
              <a:rPr lang="en-US" sz="1400" dirty="0" err="1">
                <a:latin typeface="Monaco" pitchFamily="2" charset="77"/>
              </a:rPr>
              <a:t>cowsay</a:t>
            </a:r>
            <a:r>
              <a:rPr lang="en-US" sz="1400" dirty="0">
                <a:latin typeface="Monaco" pitchFamily="2" charset="77"/>
              </a:rPr>
              <a:t> | lolcat</a:t>
            </a:r>
          </a:p>
        </p:txBody>
      </p:sp>
      <p:sp>
        <p:nvSpPr>
          <p:cNvPr id="6" name="TextBox 5">
            <a:extLst>
              <a:ext uri="{FF2B5EF4-FFF2-40B4-BE49-F238E27FC236}">
                <a16:creationId xmlns:a16="http://schemas.microsoft.com/office/drawing/2014/main" id="{CDC32BD5-0A24-CE49-8BED-2BB79F45D5D3}"/>
              </a:ext>
            </a:extLst>
          </p:cNvPr>
          <p:cNvSpPr txBox="1"/>
          <p:nvPr/>
        </p:nvSpPr>
        <p:spPr>
          <a:xfrm>
            <a:off x="7729538" y="3016251"/>
            <a:ext cx="4338637" cy="3108543"/>
          </a:xfrm>
          <a:prstGeom prst="rect">
            <a:avLst/>
          </a:prstGeom>
          <a:noFill/>
        </p:spPr>
        <p:txBody>
          <a:bodyPr wrap="square" rtlCol="0">
            <a:spAutoFit/>
          </a:bodyPr>
          <a:lstStyle/>
          <a:p>
            <a:pPr marL="285750" indent="-285750">
              <a:buFont typeface="Arial" panose="020B0604020202020204" pitchFamily="34" charset="0"/>
              <a:buChar char="•"/>
            </a:pPr>
            <a:r>
              <a:rPr lang="en-US" sz="2800" dirty="0"/>
              <a:t>Each section defined by % then the name</a:t>
            </a:r>
          </a:p>
          <a:p>
            <a:pPr marL="285750" indent="-285750">
              <a:buFont typeface="Arial" panose="020B0604020202020204" pitchFamily="34" charset="0"/>
              <a:buChar char="•"/>
            </a:pPr>
            <a:r>
              <a:rPr lang="en-US" sz="2800" dirty="0"/>
              <a:t>Some sections called at specific moments as the container is being built and others are called on command</a:t>
            </a:r>
          </a:p>
        </p:txBody>
      </p:sp>
    </p:spTree>
    <p:extLst>
      <p:ext uri="{BB962C8B-B14F-4D97-AF65-F5344CB8AC3E}">
        <p14:creationId xmlns:p14="http://schemas.microsoft.com/office/powerpoint/2010/main" val="338900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8" end="1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9C01A-717B-C141-A4CD-AE55F8D08517}"/>
              </a:ext>
            </a:extLst>
          </p:cNvPr>
          <p:cNvSpPr>
            <a:spLocks noGrp="1"/>
          </p:cNvSpPr>
          <p:nvPr>
            <p:ph type="title"/>
          </p:nvPr>
        </p:nvSpPr>
        <p:spPr/>
        <p:txBody>
          <a:bodyPr/>
          <a:lstStyle/>
          <a:p>
            <a:r>
              <a:rPr lang="en-US" dirty="0"/>
              <a:t>Building Singularity Containers</a:t>
            </a:r>
          </a:p>
        </p:txBody>
      </p:sp>
      <p:sp>
        <p:nvSpPr>
          <p:cNvPr id="3" name="Content Placeholder 2">
            <a:extLst>
              <a:ext uri="{FF2B5EF4-FFF2-40B4-BE49-F238E27FC236}">
                <a16:creationId xmlns:a16="http://schemas.microsoft.com/office/drawing/2014/main" id="{635E13FD-9ED3-B741-8456-5642DFF9B600}"/>
              </a:ext>
            </a:extLst>
          </p:cNvPr>
          <p:cNvSpPr>
            <a:spLocks noGrp="1"/>
          </p:cNvSpPr>
          <p:nvPr>
            <p:ph idx="1"/>
          </p:nvPr>
        </p:nvSpPr>
        <p:spPr/>
        <p:txBody>
          <a:bodyPr vert="horz" lIns="91440" tIns="45720" rIns="91440" bIns="45720" rtlCol="0" anchor="t">
            <a:normAutofit/>
          </a:bodyPr>
          <a:lstStyle/>
          <a:p>
            <a:pPr marL="0" indent="0" algn="ctr">
              <a:buNone/>
            </a:pPr>
            <a:r>
              <a:rPr lang="en-US" dirty="0">
                <a:latin typeface="Monaco"/>
              </a:rPr>
              <a:t>$ </a:t>
            </a:r>
            <a:r>
              <a:rPr lang="en-US" dirty="0" err="1">
                <a:latin typeface="Monaco"/>
              </a:rPr>
              <a:t>sudo</a:t>
            </a:r>
            <a:r>
              <a:rPr lang="en-US" dirty="0">
                <a:latin typeface="Monaco"/>
              </a:rPr>
              <a:t> singularity build </a:t>
            </a:r>
            <a:r>
              <a:rPr lang="en-US" dirty="0" err="1">
                <a:solidFill>
                  <a:schemeClr val="accent1"/>
                </a:solidFill>
                <a:latin typeface="Monaco"/>
              </a:rPr>
              <a:t>out.simg</a:t>
            </a:r>
            <a:r>
              <a:rPr lang="en-US" dirty="0">
                <a:latin typeface="Monaco"/>
              </a:rPr>
              <a:t> </a:t>
            </a:r>
            <a:r>
              <a:rPr lang="en-US" dirty="0">
                <a:solidFill>
                  <a:srgbClr val="FF0000"/>
                </a:solidFill>
                <a:latin typeface="Monaco"/>
              </a:rPr>
              <a:t>source</a:t>
            </a:r>
          </a:p>
          <a:p>
            <a:endParaRPr lang="en-US" dirty="0"/>
          </a:p>
          <a:p>
            <a:pPr lvl="1"/>
            <a:endParaRPr lang="en-US" dirty="0"/>
          </a:p>
          <a:p>
            <a:pPr lvl="1"/>
            <a:endParaRPr lang="en-US" dirty="0"/>
          </a:p>
        </p:txBody>
      </p:sp>
      <p:sp>
        <p:nvSpPr>
          <p:cNvPr id="4" name="TextBox 3">
            <a:extLst>
              <a:ext uri="{FF2B5EF4-FFF2-40B4-BE49-F238E27FC236}">
                <a16:creationId xmlns:a16="http://schemas.microsoft.com/office/drawing/2014/main" id="{04349A7C-5C53-CE4E-9D08-32E187BC3B19}"/>
              </a:ext>
            </a:extLst>
          </p:cNvPr>
          <p:cNvSpPr txBox="1"/>
          <p:nvPr/>
        </p:nvSpPr>
        <p:spPr>
          <a:xfrm>
            <a:off x="6586683" y="6492875"/>
            <a:ext cx="5605317" cy="369332"/>
          </a:xfrm>
          <a:prstGeom prst="rect">
            <a:avLst/>
          </a:prstGeom>
          <a:noFill/>
        </p:spPr>
        <p:txBody>
          <a:bodyPr wrap="none" rtlCol="0">
            <a:spAutoFit/>
          </a:bodyPr>
          <a:lstStyle/>
          <a:p>
            <a:r>
              <a:rPr lang="en-US" dirty="0"/>
              <a:t>More info: </a:t>
            </a:r>
            <a:r>
              <a:rPr lang="en-US" dirty="0">
                <a:hlinkClick r:id="rId3"/>
              </a:rPr>
              <a:t>https://singularity.lbl.gov/docs-build-container</a:t>
            </a:r>
            <a:endParaRPr lang="en-US" dirty="0"/>
          </a:p>
        </p:txBody>
      </p:sp>
      <p:sp>
        <p:nvSpPr>
          <p:cNvPr id="6" name="Rectangle 5">
            <a:extLst>
              <a:ext uri="{FF2B5EF4-FFF2-40B4-BE49-F238E27FC236}">
                <a16:creationId xmlns:a16="http://schemas.microsoft.com/office/drawing/2014/main" id="{099B40F1-1D31-8E4F-A1B2-E9F02F1BFF3E}"/>
              </a:ext>
            </a:extLst>
          </p:cNvPr>
          <p:cNvSpPr/>
          <p:nvPr/>
        </p:nvSpPr>
        <p:spPr>
          <a:xfrm>
            <a:off x="8586748" y="3620368"/>
            <a:ext cx="6096000" cy="1569660"/>
          </a:xfrm>
          <a:prstGeom prst="rect">
            <a:avLst/>
          </a:prstGeom>
        </p:spPr>
        <p:txBody>
          <a:bodyPr anchor="t">
            <a:spAutoFit/>
          </a:bodyPr>
          <a:lstStyle/>
          <a:p>
            <a:pPr lvl="1"/>
            <a:r>
              <a:rPr lang="en-US" sz="3200" b="1" dirty="0">
                <a:solidFill>
                  <a:srgbClr val="FF0000"/>
                </a:solidFill>
              </a:rPr>
              <a:t>Recipe file</a:t>
            </a:r>
            <a:endParaRPr lang="en-US" sz="3200" b="1">
              <a:solidFill>
                <a:srgbClr val="FF0000"/>
              </a:solidFill>
              <a:cs typeface="Calibri"/>
            </a:endParaRPr>
          </a:p>
          <a:p>
            <a:pPr lvl="1"/>
            <a:r>
              <a:rPr lang="en-US" sz="3200" dirty="0">
                <a:solidFill>
                  <a:srgbClr val="FF0000"/>
                </a:solidFill>
              </a:rPr>
              <a:t>Singularity Hub</a:t>
            </a:r>
            <a:endParaRPr lang="en-US" sz="3200" dirty="0">
              <a:solidFill>
                <a:srgbClr val="FF0000"/>
              </a:solidFill>
              <a:cs typeface="Calibri"/>
            </a:endParaRPr>
          </a:p>
          <a:p>
            <a:pPr lvl="1"/>
            <a:r>
              <a:rPr lang="en-US" sz="3200" dirty="0">
                <a:solidFill>
                  <a:srgbClr val="FF0000"/>
                </a:solidFill>
              </a:rPr>
              <a:t>Docker Hub</a:t>
            </a:r>
            <a:endParaRPr lang="en-US" sz="3200" dirty="0">
              <a:solidFill>
                <a:srgbClr val="FF0000"/>
              </a:solidFill>
              <a:cs typeface="Calibri"/>
            </a:endParaRPr>
          </a:p>
        </p:txBody>
      </p:sp>
      <p:sp>
        <p:nvSpPr>
          <p:cNvPr id="7" name="Rectangle 6">
            <a:extLst>
              <a:ext uri="{FF2B5EF4-FFF2-40B4-BE49-F238E27FC236}">
                <a16:creationId xmlns:a16="http://schemas.microsoft.com/office/drawing/2014/main" id="{C43FD31B-43C8-A845-9727-1DEA7D84B283}"/>
              </a:ext>
            </a:extLst>
          </p:cNvPr>
          <p:cNvSpPr/>
          <p:nvPr/>
        </p:nvSpPr>
        <p:spPr>
          <a:xfrm>
            <a:off x="1155063" y="3656388"/>
            <a:ext cx="7179397" cy="1815882"/>
          </a:xfrm>
          <a:prstGeom prst="rect">
            <a:avLst/>
          </a:prstGeom>
        </p:spPr>
        <p:txBody>
          <a:bodyPr wrap="square" anchor="t">
            <a:spAutoFit/>
          </a:bodyPr>
          <a:lstStyle/>
          <a:p>
            <a:r>
              <a:rPr lang="en-US" sz="2800" dirty="0">
                <a:solidFill>
                  <a:schemeClr val="accent1"/>
                </a:solidFill>
              </a:rPr>
              <a:t>Output file types:</a:t>
            </a:r>
            <a:endParaRPr lang="en-US" sz="2800">
              <a:solidFill>
                <a:schemeClr val="accent1"/>
              </a:solidFill>
              <a:cs typeface="Calibri"/>
            </a:endParaRPr>
          </a:p>
          <a:p>
            <a:pPr lvl="1"/>
            <a:r>
              <a:rPr lang="en-US" sz="2800" b="1" dirty="0" err="1">
                <a:solidFill>
                  <a:schemeClr val="accent1"/>
                </a:solidFill>
              </a:rPr>
              <a:t>squashfs</a:t>
            </a:r>
            <a:r>
              <a:rPr lang="en-US" sz="2800" b="1" dirty="0">
                <a:solidFill>
                  <a:schemeClr val="accent1"/>
                </a:solidFill>
              </a:rPr>
              <a:t> image – default container type</a:t>
            </a:r>
            <a:endParaRPr lang="en-US" sz="2800" b="1" dirty="0">
              <a:solidFill>
                <a:schemeClr val="accent1"/>
              </a:solidFill>
              <a:cs typeface="Calibri"/>
            </a:endParaRPr>
          </a:p>
          <a:p>
            <a:pPr lvl="1"/>
            <a:r>
              <a:rPr lang="en-US" sz="2800" dirty="0">
                <a:solidFill>
                  <a:schemeClr val="accent1"/>
                </a:solidFill>
              </a:rPr>
              <a:t>Ext3</a:t>
            </a:r>
            <a:endParaRPr lang="en-US" sz="2800">
              <a:solidFill>
                <a:schemeClr val="accent1"/>
              </a:solidFill>
              <a:cs typeface="Calibri"/>
            </a:endParaRPr>
          </a:p>
          <a:p>
            <a:pPr lvl="1"/>
            <a:r>
              <a:rPr lang="en-US" sz="2800" dirty="0">
                <a:solidFill>
                  <a:schemeClr val="accent1"/>
                </a:solidFill>
              </a:rPr>
              <a:t>sandbox directory</a:t>
            </a:r>
            <a:endParaRPr lang="en-US" sz="2800" dirty="0">
              <a:solidFill>
                <a:schemeClr val="accent1"/>
              </a:solidFill>
              <a:cs typeface="Calibri"/>
            </a:endParaRPr>
          </a:p>
        </p:txBody>
      </p:sp>
      <p:cxnSp>
        <p:nvCxnSpPr>
          <p:cNvPr id="10" name="Straight Arrow Connector 9">
            <a:extLst>
              <a:ext uri="{FF2B5EF4-FFF2-40B4-BE49-F238E27FC236}">
                <a16:creationId xmlns:a16="http://schemas.microsoft.com/office/drawing/2014/main" id="{49B8CDAC-81A5-754C-9C9D-2E73EC292ABC}"/>
              </a:ext>
            </a:extLst>
          </p:cNvPr>
          <p:cNvCxnSpPr>
            <a:cxnSpLocks/>
          </p:cNvCxnSpPr>
          <p:nvPr/>
        </p:nvCxnSpPr>
        <p:spPr>
          <a:xfrm flipH="1" flipV="1">
            <a:off x="9682843" y="2330590"/>
            <a:ext cx="185777" cy="10984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08E6F88-0E0A-E843-8F6A-52E1C61A48D2}"/>
              </a:ext>
            </a:extLst>
          </p:cNvPr>
          <p:cNvCxnSpPr>
            <a:cxnSpLocks/>
          </p:cNvCxnSpPr>
          <p:nvPr/>
        </p:nvCxnSpPr>
        <p:spPr>
          <a:xfrm flipV="1">
            <a:off x="3828371" y="2330590"/>
            <a:ext cx="4058329" cy="1298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209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2DE0B-8D23-0E42-B900-B940B0E6F38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21D899B-46C7-614F-A5B6-568B4FF5EBA0}"/>
              </a:ext>
            </a:extLst>
          </p:cNvPr>
          <p:cNvSpPr>
            <a:spLocks noGrp="1"/>
          </p:cNvSpPr>
          <p:nvPr>
            <p:ph idx="1"/>
          </p:nvPr>
        </p:nvSpPr>
        <p:spPr/>
        <p:txBody>
          <a:bodyPr/>
          <a:lstStyle/>
          <a:p>
            <a:r>
              <a:rPr lang="en-US" dirty="0"/>
              <a:t>Reproducibility for Scientific Research</a:t>
            </a:r>
          </a:p>
          <a:p>
            <a:r>
              <a:rPr lang="en-US" dirty="0"/>
              <a:t>What is a Container?</a:t>
            </a:r>
          </a:p>
          <a:p>
            <a:r>
              <a:rPr lang="en-US" dirty="0"/>
              <a:t>Introduction of Singularity Containers</a:t>
            </a:r>
          </a:p>
          <a:p>
            <a:r>
              <a:rPr lang="en-US" dirty="0"/>
              <a:t>Singularity Workflow</a:t>
            </a:r>
          </a:p>
          <a:p>
            <a:pPr lvl="1"/>
            <a:r>
              <a:rPr lang="en-US" dirty="0"/>
              <a:t>Virtual machine installation</a:t>
            </a:r>
          </a:p>
          <a:p>
            <a:pPr lvl="1"/>
            <a:r>
              <a:rPr lang="en-US" dirty="0"/>
              <a:t>Recipe File</a:t>
            </a:r>
          </a:p>
          <a:p>
            <a:pPr lvl="1"/>
            <a:r>
              <a:rPr lang="en-US" dirty="0"/>
              <a:t>Creating Singularity Containers</a:t>
            </a:r>
          </a:p>
          <a:p>
            <a:r>
              <a:rPr lang="en-US" dirty="0"/>
              <a:t>Application of Singularity Containers</a:t>
            </a:r>
          </a:p>
          <a:p>
            <a:pPr lvl="1"/>
            <a:endParaRPr lang="en-US" dirty="0"/>
          </a:p>
          <a:p>
            <a:endParaRPr lang="en-US" dirty="0"/>
          </a:p>
          <a:p>
            <a:endParaRPr lang="en-US" dirty="0"/>
          </a:p>
        </p:txBody>
      </p:sp>
    </p:spTree>
    <p:extLst>
      <p:ext uri="{BB962C8B-B14F-4D97-AF65-F5344CB8AC3E}">
        <p14:creationId xmlns:p14="http://schemas.microsoft.com/office/powerpoint/2010/main" val="301483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4671F-0E3C-C24F-886F-B9E8144C1077}"/>
              </a:ext>
            </a:extLst>
          </p:cNvPr>
          <p:cNvSpPr>
            <a:spLocks noGrp="1"/>
          </p:cNvSpPr>
          <p:nvPr>
            <p:ph type="title"/>
          </p:nvPr>
        </p:nvSpPr>
        <p:spPr/>
        <p:txBody>
          <a:bodyPr/>
          <a:lstStyle/>
          <a:p>
            <a:r>
              <a:rPr lang="en-US" dirty="0"/>
              <a:t>How to Run Singularity Containers - run</a:t>
            </a:r>
          </a:p>
        </p:txBody>
      </p:sp>
      <p:sp>
        <p:nvSpPr>
          <p:cNvPr id="3" name="Content Placeholder 2">
            <a:extLst>
              <a:ext uri="{FF2B5EF4-FFF2-40B4-BE49-F238E27FC236}">
                <a16:creationId xmlns:a16="http://schemas.microsoft.com/office/drawing/2014/main" id="{D329445D-B8E1-674F-97E6-68A64CB789D6}"/>
              </a:ext>
            </a:extLst>
          </p:cNvPr>
          <p:cNvSpPr>
            <a:spLocks noGrp="1"/>
          </p:cNvSpPr>
          <p:nvPr>
            <p:ph idx="1"/>
          </p:nvPr>
        </p:nvSpPr>
        <p:spPr/>
        <p:txBody>
          <a:bodyPr/>
          <a:lstStyle/>
          <a:p>
            <a:pPr marL="0" indent="0">
              <a:buNone/>
            </a:pPr>
            <a:r>
              <a:rPr lang="en-US" sz="2400" b="1" dirty="0"/>
              <a:t>$ singularity run &lt;image&gt;</a:t>
            </a:r>
          </a:p>
          <a:p>
            <a:r>
              <a:rPr lang="en-US" sz="2400" dirty="0"/>
              <a:t>Runs the code in the ‘%</a:t>
            </a:r>
            <a:r>
              <a:rPr lang="en-US" sz="2400" dirty="0" err="1"/>
              <a:t>runscript</a:t>
            </a:r>
            <a:r>
              <a:rPr lang="en-US" sz="2400" dirty="0"/>
              <a:t>’ section</a:t>
            </a:r>
          </a:p>
          <a:p>
            <a:endParaRPr lang="en-US" sz="2400" dirty="0">
              <a:latin typeface="Monaco" pitchFamily="2" charset="77"/>
            </a:endParaRPr>
          </a:p>
          <a:p>
            <a:pPr marL="0" indent="0">
              <a:buNone/>
            </a:pPr>
            <a:r>
              <a:rPr lang="en-US" sz="1800" dirty="0">
                <a:latin typeface="Monaco" pitchFamily="2" charset="77"/>
              </a:rPr>
              <a:t>%</a:t>
            </a:r>
            <a:r>
              <a:rPr lang="en-US" sz="1800" dirty="0" err="1">
                <a:latin typeface="Monaco" pitchFamily="2" charset="77"/>
              </a:rPr>
              <a:t>runscript</a:t>
            </a:r>
            <a:endParaRPr lang="en-US" sz="1800" dirty="0">
              <a:latin typeface="Monaco" pitchFamily="2" charset="77"/>
            </a:endParaRPr>
          </a:p>
          <a:p>
            <a:pPr marL="0" indent="0">
              <a:buNone/>
            </a:pPr>
            <a:r>
              <a:rPr lang="en-US" sz="1800" dirty="0">
                <a:latin typeface="Monaco" pitchFamily="2" charset="77"/>
              </a:rPr>
              <a:t>    echo “</a:t>
            </a:r>
            <a:r>
              <a:rPr lang="en-US" sz="1800" dirty="0">
                <a:solidFill>
                  <a:srgbClr val="FF0000"/>
                </a:solidFill>
                <a:latin typeface="Monaco" pitchFamily="2" charset="77"/>
              </a:rPr>
              <a:t>This is what happens when you run a container</a:t>
            </a:r>
            <a:r>
              <a:rPr lang="en-US" sz="1800" dirty="0">
                <a:latin typeface="Monaco" pitchFamily="2" charset="77"/>
              </a:rPr>
              <a:t>”</a:t>
            </a:r>
          </a:p>
          <a:p>
            <a:pPr marL="0" indent="0">
              <a:buNone/>
            </a:pPr>
            <a:endParaRPr lang="en-US" sz="1800" dirty="0">
              <a:latin typeface="Monaco" pitchFamily="2" charset="77"/>
            </a:endParaRPr>
          </a:p>
          <a:p>
            <a:pPr marL="0" indent="0">
              <a:buNone/>
            </a:pPr>
            <a:r>
              <a:rPr lang="en-US" sz="2400" u="sng" dirty="0"/>
              <a:t>Syntax:</a:t>
            </a:r>
          </a:p>
          <a:p>
            <a:pPr marL="0" indent="0">
              <a:buNone/>
            </a:pPr>
            <a:r>
              <a:rPr lang="en-US" sz="1800" dirty="0">
                <a:latin typeface="Monaco" pitchFamily="2" charset="77"/>
              </a:rPr>
              <a:t>$  singularity run </a:t>
            </a:r>
            <a:r>
              <a:rPr lang="en-US" sz="1800" dirty="0" err="1">
                <a:latin typeface="Monaco" pitchFamily="2" charset="77"/>
              </a:rPr>
              <a:t>out.simg</a:t>
            </a:r>
            <a:endParaRPr lang="en-US" sz="1800" dirty="0">
              <a:latin typeface="Monaco" pitchFamily="2" charset="77"/>
            </a:endParaRPr>
          </a:p>
          <a:p>
            <a:pPr marL="0" indent="0">
              <a:buNone/>
            </a:pPr>
            <a:r>
              <a:rPr lang="en-US" sz="1800" dirty="0">
                <a:latin typeface="Monaco" pitchFamily="2" charset="77"/>
              </a:rPr>
              <a:t>$  ./</a:t>
            </a:r>
            <a:r>
              <a:rPr lang="en-US" sz="1800" dirty="0" err="1">
                <a:latin typeface="Monaco" pitchFamily="2" charset="77"/>
              </a:rPr>
              <a:t>out.simg</a:t>
            </a:r>
            <a:endParaRPr lang="en-US" sz="1800" dirty="0">
              <a:latin typeface="Monaco" pitchFamily="2" charset="77"/>
            </a:endParaRPr>
          </a:p>
          <a:p>
            <a:pPr marL="0" indent="0">
              <a:buNone/>
            </a:pPr>
            <a:r>
              <a:rPr lang="en-US" sz="1800" dirty="0">
                <a:latin typeface="Monaco" pitchFamily="2" charset="77"/>
              </a:rPr>
              <a:t>This is what happens when you run a container</a:t>
            </a:r>
          </a:p>
          <a:p>
            <a:pPr marL="0" indent="0">
              <a:buNone/>
            </a:pPr>
            <a:endParaRPr lang="en-US" sz="1800" dirty="0">
              <a:latin typeface="Monaco" pitchFamily="2" charset="77"/>
            </a:endParaRPr>
          </a:p>
          <a:p>
            <a:pPr marL="0" indent="0">
              <a:buNone/>
            </a:pPr>
            <a:endParaRPr lang="en-US" sz="1800" dirty="0">
              <a:latin typeface="Monaco" pitchFamily="2" charset="77"/>
            </a:endParaRPr>
          </a:p>
          <a:p>
            <a:pPr marL="0" indent="0">
              <a:buNone/>
            </a:pPr>
            <a:endParaRPr lang="en-US" sz="1800" dirty="0">
              <a:latin typeface="Monaco" pitchFamily="2" charset="77"/>
            </a:endParaRPr>
          </a:p>
          <a:p>
            <a:pPr marL="0" indent="0">
              <a:buNone/>
            </a:pPr>
            <a:endParaRPr lang="en-US" sz="1800" dirty="0">
              <a:latin typeface="Monaco" pitchFamily="2" charset="77"/>
            </a:endParaRPr>
          </a:p>
        </p:txBody>
      </p:sp>
    </p:spTree>
    <p:extLst>
      <p:ext uri="{BB962C8B-B14F-4D97-AF65-F5344CB8AC3E}">
        <p14:creationId xmlns:p14="http://schemas.microsoft.com/office/powerpoint/2010/main" val="156107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4671F-0E3C-C24F-886F-B9E8144C1077}"/>
              </a:ext>
            </a:extLst>
          </p:cNvPr>
          <p:cNvSpPr>
            <a:spLocks noGrp="1"/>
          </p:cNvSpPr>
          <p:nvPr>
            <p:ph type="title"/>
          </p:nvPr>
        </p:nvSpPr>
        <p:spPr/>
        <p:txBody>
          <a:bodyPr/>
          <a:lstStyle/>
          <a:p>
            <a:r>
              <a:rPr lang="en-US" dirty="0"/>
              <a:t>How to Run Singularity Containers - exec</a:t>
            </a:r>
          </a:p>
        </p:txBody>
      </p:sp>
      <p:sp>
        <p:nvSpPr>
          <p:cNvPr id="3" name="Content Placeholder 2">
            <a:extLst>
              <a:ext uri="{FF2B5EF4-FFF2-40B4-BE49-F238E27FC236}">
                <a16:creationId xmlns:a16="http://schemas.microsoft.com/office/drawing/2014/main" id="{D329445D-B8E1-674F-97E6-68A64CB789D6}"/>
              </a:ext>
            </a:extLst>
          </p:cNvPr>
          <p:cNvSpPr>
            <a:spLocks noGrp="1"/>
          </p:cNvSpPr>
          <p:nvPr>
            <p:ph idx="1"/>
          </p:nvPr>
        </p:nvSpPr>
        <p:spPr/>
        <p:txBody>
          <a:bodyPr>
            <a:normAutofit fontScale="92500" lnSpcReduction="20000"/>
          </a:bodyPr>
          <a:lstStyle/>
          <a:p>
            <a:pPr marL="0" indent="0">
              <a:buNone/>
            </a:pPr>
            <a:r>
              <a:rPr lang="en-US" sz="2400" b="1" dirty="0"/>
              <a:t>singularity exec</a:t>
            </a:r>
          </a:p>
          <a:p>
            <a:r>
              <a:rPr lang="en-US" sz="2400" b="1" dirty="0"/>
              <a:t>“Executes” commands from your container as if they’re on your host machine</a:t>
            </a:r>
          </a:p>
          <a:p>
            <a:pPr marL="0" indent="0">
              <a:buNone/>
            </a:pPr>
            <a:endParaRPr lang="en-US" sz="2400" dirty="0"/>
          </a:p>
          <a:p>
            <a:pPr marL="0" indent="0">
              <a:buNone/>
            </a:pPr>
            <a:r>
              <a:rPr lang="en-US" sz="2600" dirty="0"/>
              <a:t>Assuming you installed </a:t>
            </a:r>
            <a:r>
              <a:rPr lang="en-US" sz="2600" dirty="0" err="1"/>
              <a:t>samtools</a:t>
            </a:r>
            <a:r>
              <a:rPr lang="en-US" sz="2600" dirty="0"/>
              <a:t> in your container named </a:t>
            </a:r>
            <a:r>
              <a:rPr lang="en-US" sz="2600" dirty="0" err="1"/>
              <a:t>singularity.simg</a:t>
            </a:r>
            <a:r>
              <a:rPr lang="en-US" sz="2600" dirty="0"/>
              <a:t>. Running this command from a container is simply a matter of adding the following before the </a:t>
            </a:r>
            <a:r>
              <a:rPr lang="en-US" sz="2600" dirty="0" err="1"/>
              <a:t>samtools</a:t>
            </a:r>
            <a:r>
              <a:rPr lang="en-US" sz="2600" dirty="0"/>
              <a:t> command:</a:t>
            </a:r>
            <a:endParaRPr lang="en-US" sz="2000" dirty="0"/>
          </a:p>
          <a:p>
            <a:pPr marL="0" indent="0">
              <a:buNone/>
            </a:pPr>
            <a:r>
              <a:rPr lang="en-US" sz="1800" dirty="0">
                <a:solidFill>
                  <a:srgbClr val="00B050"/>
                </a:solidFill>
                <a:latin typeface="Monaco" pitchFamily="2" charset="77"/>
              </a:rPr>
              <a:t>singularity exec </a:t>
            </a:r>
            <a:r>
              <a:rPr lang="en-US" sz="1800" dirty="0" err="1">
                <a:solidFill>
                  <a:srgbClr val="00B050"/>
                </a:solidFill>
                <a:latin typeface="Monaco" pitchFamily="2" charset="77"/>
              </a:rPr>
              <a:t>singularity.simg</a:t>
            </a:r>
            <a:endParaRPr lang="en-US" sz="1800" dirty="0">
              <a:solidFill>
                <a:srgbClr val="00B050"/>
              </a:solidFill>
              <a:latin typeface="Monaco" pitchFamily="2" charset="77"/>
            </a:endParaRPr>
          </a:p>
          <a:p>
            <a:pPr marL="0" indent="0">
              <a:buNone/>
            </a:pPr>
            <a:endParaRPr lang="en-US" sz="1800" dirty="0">
              <a:latin typeface="Monaco" pitchFamily="2" charset="77"/>
            </a:endParaRPr>
          </a:p>
          <a:p>
            <a:pPr marL="0" indent="0">
              <a:buNone/>
            </a:pPr>
            <a:r>
              <a:rPr lang="en-US" sz="1800" dirty="0">
                <a:latin typeface="Monaco" pitchFamily="2" charset="77"/>
              </a:rPr>
              <a:t>Consider:</a:t>
            </a:r>
          </a:p>
          <a:p>
            <a:pPr marL="0" indent="0">
              <a:buNone/>
            </a:pPr>
            <a:r>
              <a:rPr lang="en-US" sz="1800" dirty="0">
                <a:latin typeface="Monaco" pitchFamily="2" charset="77"/>
              </a:rPr>
              <a:t># Index a BAM file</a:t>
            </a:r>
          </a:p>
          <a:p>
            <a:pPr marL="0" indent="0">
              <a:buNone/>
            </a:pPr>
            <a:r>
              <a:rPr lang="en-US" sz="1800" dirty="0">
                <a:latin typeface="Monaco" pitchFamily="2" charset="77"/>
              </a:rPr>
              <a:t>$ </a:t>
            </a:r>
            <a:r>
              <a:rPr lang="en-US" sz="1800" dirty="0" err="1">
                <a:latin typeface="Monaco" pitchFamily="2" charset="77"/>
              </a:rPr>
              <a:t>samtools</a:t>
            </a:r>
            <a:r>
              <a:rPr lang="en-US" sz="1800" dirty="0">
                <a:latin typeface="Monaco" pitchFamily="2" charset="77"/>
              </a:rPr>
              <a:t> index </a:t>
            </a:r>
            <a:r>
              <a:rPr lang="en-US" sz="1800" dirty="0" err="1">
                <a:latin typeface="Monaco" pitchFamily="2" charset="77"/>
              </a:rPr>
              <a:t>file.bam</a:t>
            </a:r>
            <a:endParaRPr lang="en-US" sz="1800" dirty="0">
              <a:latin typeface="Monaco" pitchFamily="2" charset="77"/>
            </a:endParaRPr>
          </a:p>
          <a:p>
            <a:pPr marL="0" indent="0">
              <a:buNone/>
            </a:pPr>
            <a:endParaRPr lang="en-US" sz="1800" dirty="0">
              <a:latin typeface="Monaco" pitchFamily="2" charset="77"/>
            </a:endParaRPr>
          </a:p>
          <a:p>
            <a:pPr marL="0" indent="0">
              <a:buNone/>
            </a:pPr>
            <a:r>
              <a:rPr lang="en-US" sz="1800" dirty="0">
                <a:latin typeface="Monaco" pitchFamily="2" charset="77"/>
              </a:rPr>
              <a:t>$ </a:t>
            </a:r>
            <a:r>
              <a:rPr lang="en-US" sz="1800" dirty="0">
                <a:solidFill>
                  <a:srgbClr val="00B050"/>
                </a:solidFill>
                <a:latin typeface="Monaco" pitchFamily="2" charset="77"/>
              </a:rPr>
              <a:t>singularity exec </a:t>
            </a:r>
            <a:r>
              <a:rPr lang="en-US" sz="1800" dirty="0" err="1">
                <a:solidFill>
                  <a:srgbClr val="00B050"/>
                </a:solidFill>
                <a:latin typeface="Monaco" pitchFamily="2" charset="77"/>
              </a:rPr>
              <a:t>singularity.simg</a:t>
            </a:r>
            <a:r>
              <a:rPr lang="en-US" sz="1800" dirty="0">
                <a:solidFill>
                  <a:srgbClr val="00B050"/>
                </a:solidFill>
                <a:latin typeface="Monaco" pitchFamily="2" charset="77"/>
              </a:rPr>
              <a:t> </a:t>
            </a:r>
            <a:r>
              <a:rPr lang="en-US" sz="1800" dirty="0" err="1">
                <a:latin typeface="Monaco" pitchFamily="2" charset="77"/>
              </a:rPr>
              <a:t>samtools</a:t>
            </a:r>
            <a:r>
              <a:rPr lang="en-US" sz="1800" dirty="0">
                <a:latin typeface="Monaco" pitchFamily="2" charset="77"/>
              </a:rPr>
              <a:t> index </a:t>
            </a:r>
            <a:r>
              <a:rPr lang="en-US" sz="1800" dirty="0" err="1">
                <a:latin typeface="Monaco" pitchFamily="2" charset="77"/>
              </a:rPr>
              <a:t>file.bam</a:t>
            </a:r>
            <a:endParaRPr lang="en-US" sz="1800" dirty="0">
              <a:latin typeface="Monaco" pitchFamily="2" charset="77"/>
            </a:endParaRPr>
          </a:p>
          <a:p>
            <a:pPr marL="0" indent="0">
              <a:buNone/>
            </a:pPr>
            <a:endParaRPr lang="en-US" sz="1800" dirty="0">
              <a:latin typeface="Monaco" pitchFamily="2" charset="77"/>
            </a:endParaRPr>
          </a:p>
          <a:p>
            <a:pPr marL="0" indent="0">
              <a:buNone/>
            </a:pPr>
            <a:endParaRPr lang="en-US" sz="1800" dirty="0">
              <a:latin typeface="Monaco" pitchFamily="2" charset="77"/>
            </a:endParaRPr>
          </a:p>
          <a:p>
            <a:pPr marL="0" indent="0">
              <a:buNone/>
            </a:pPr>
            <a:endParaRPr lang="en-US" sz="1800" dirty="0">
              <a:latin typeface="Monaco" pitchFamily="2" charset="77"/>
            </a:endParaRPr>
          </a:p>
        </p:txBody>
      </p:sp>
    </p:spTree>
    <p:extLst>
      <p:ext uri="{BB962C8B-B14F-4D97-AF65-F5344CB8AC3E}">
        <p14:creationId xmlns:p14="http://schemas.microsoft.com/office/powerpoint/2010/main" val="145155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CB2A5-47A9-4D4D-A9C8-7824393F70AD}"/>
              </a:ext>
            </a:extLst>
          </p:cNvPr>
          <p:cNvSpPr>
            <a:spLocks noGrp="1"/>
          </p:cNvSpPr>
          <p:nvPr>
            <p:ph type="title"/>
          </p:nvPr>
        </p:nvSpPr>
        <p:spPr/>
        <p:txBody>
          <a:bodyPr/>
          <a:lstStyle/>
          <a:p>
            <a:r>
              <a:rPr lang="en-US" dirty="0"/>
              <a:t>Power of Exec - Piping</a:t>
            </a:r>
          </a:p>
        </p:txBody>
      </p:sp>
      <p:sp>
        <p:nvSpPr>
          <p:cNvPr id="3" name="Content Placeholder 2">
            <a:extLst>
              <a:ext uri="{FF2B5EF4-FFF2-40B4-BE49-F238E27FC236}">
                <a16:creationId xmlns:a16="http://schemas.microsoft.com/office/drawing/2014/main" id="{C8D27211-D885-EE4B-8719-E36CD26FB914}"/>
              </a:ext>
            </a:extLst>
          </p:cNvPr>
          <p:cNvSpPr>
            <a:spLocks noGrp="1"/>
          </p:cNvSpPr>
          <p:nvPr>
            <p:ph idx="1"/>
          </p:nvPr>
        </p:nvSpPr>
        <p:spPr/>
        <p:txBody>
          <a:bodyPr vert="horz" lIns="91440" tIns="45720" rIns="91440" bIns="45720" rtlCol="0" anchor="t">
            <a:normAutofit/>
          </a:bodyPr>
          <a:lstStyle/>
          <a:p>
            <a:pPr marL="0" indent="0">
              <a:buNone/>
            </a:pPr>
            <a:r>
              <a:rPr lang="en-US" sz="1800" u="sng" dirty="0">
                <a:latin typeface="Monaco" pitchFamily="2" charset="77"/>
              </a:rPr>
              <a:t>Below are commands that sort and index Bam files respectively</a:t>
            </a:r>
          </a:p>
          <a:p>
            <a:pPr marL="0" indent="0">
              <a:buNone/>
            </a:pPr>
            <a:r>
              <a:rPr lang="en-US" sz="1800" dirty="0">
                <a:latin typeface="Monaco" pitchFamily="2" charset="77"/>
              </a:rPr>
              <a:t>$ </a:t>
            </a:r>
            <a:r>
              <a:rPr lang="en-US" sz="1800" dirty="0">
                <a:solidFill>
                  <a:schemeClr val="accent1"/>
                </a:solidFill>
                <a:latin typeface="Monaco" pitchFamily="2" charset="77"/>
              </a:rPr>
              <a:t>singularity exec </a:t>
            </a:r>
            <a:r>
              <a:rPr lang="en-US" sz="1800" dirty="0" err="1">
                <a:solidFill>
                  <a:schemeClr val="accent1"/>
                </a:solidFill>
                <a:latin typeface="Monaco" pitchFamily="2" charset="77"/>
              </a:rPr>
              <a:t>singularity.simg</a:t>
            </a:r>
            <a:r>
              <a:rPr lang="en-US" sz="1800" dirty="0">
                <a:solidFill>
                  <a:schemeClr val="accent1"/>
                </a:solidFill>
                <a:latin typeface="Monaco" pitchFamily="2" charset="77"/>
              </a:rPr>
              <a:t> </a:t>
            </a:r>
            <a:r>
              <a:rPr lang="en-US" sz="1800" dirty="0" err="1">
                <a:solidFill>
                  <a:schemeClr val="accent1"/>
                </a:solidFill>
                <a:latin typeface="Monaco" pitchFamily="2" charset="77"/>
              </a:rPr>
              <a:t>samtools</a:t>
            </a:r>
            <a:r>
              <a:rPr lang="en-US" sz="1800" dirty="0">
                <a:solidFill>
                  <a:schemeClr val="accent1"/>
                </a:solidFill>
                <a:latin typeface="Monaco" pitchFamily="2" charset="77"/>
              </a:rPr>
              <a:t> sort </a:t>
            </a:r>
            <a:r>
              <a:rPr lang="en-US" sz="1800" dirty="0" err="1">
                <a:solidFill>
                  <a:schemeClr val="accent1"/>
                </a:solidFill>
                <a:latin typeface="Monaco" pitchFamily="2" charset="77"/>
              </a:rPr>
              <a:t>file.bam</a:t>
            </a:r>
            <a:r>
              <a:rPr lang="en-US" sz="1800" dirty="0">
                <a:solidFill>
                  <a:schemeClr val="accent1"/>
                </a:solidFill>
                <a:latin typeface="Monaco" pitchFamily="2" charset="77"/>
              </a:rPr>
              <a:t> -o </a:t>
            </a:r>
            <a:r>
              <a:rPr lang="en-US" sz="1800" dirty="0" err="1">
                <a:solidFill>
                  <a:schemeClr val="accent1"/>
                </a:solidFill>
                <a:latin typeface="Monaco" pitchFamily="2" charset="77"/>
              </a:rPr>
              <a:t>sort.file.bam</a:t>
            </a:r>
            <a:endParaRPr lang="en-US" sz="1800" dirty="0">
              <a:latin typeface="Monaco" pitchFamily="2" charset="77"/>
            </a:endParaRPr>
          </a:p>
          <a:p>
            <a:pPr marL="0" indent="0">
              <a:buNone/>
            </a:pPr>
            <a:r>
              <a:rPr lang="en-US" sz="1800" dirty="0">
                <a:latin typeface="Monaco"/>
              </a:rPr>
              <a:t>$ </a:t>
            </a:r>
            <a:r>
              <a:rPr lang="en-US" sz="1800" dirty="0">
                <a:solidFill>
                  <a:schemeClr val="accent2"/>
                </a:solidFill>
                <a:latin typeface="Monaco"/>
              </a:rPr>
              <a:t>singularity exec </a:t>
            </a:r>
            <a:r>
              <a:rPr lang="en-US" sz="1800" dirty="0" err="1">
                <a:solidFill>
                  <a:schemeClr val="accent2"/>
                </a:solidFill>
                <a:latin typeface="Monaco"/>
              </a:rPr>
              <a:t>singularity.simg</a:t>
            </a:r>
            <a:r>
              <a:rPr lang="en-US" sz="1800" dirty="0">
                <a:solidFill>
                  <a:schemeClr val="accent2"/>
                </a:solidFill>
                <a:latin typeface="Monaco"/>
              </a:rPr>
              <a:t> </a:t>
            </a:r>
            <a:r>
              <a:rPr lang="en-US" sz="1800" dirty="0" err="1">
                <a:solidFill>
                  <a:schemeClr val="accent2"/>
                </a:solidFill>
                <a:latin typeface="Monaco"/>
              </a:rPr>
              <a:t>samtools</a:t>
            </a:r>
            <a:r>
              <a:rPr lang="en-US" sz="1800" dirty="0">
                <a:solidFill>
                  <a:schemeClr val="accent2"/>
                </a:solidFill>
                <a:latin typeface="Monaco"/>
              </a:rPr>
              <a:t> view </a:t>
            </a:r>
            <a:r>
              <a:rPr lang="en-US" sz="1800" dirty="0" err="1">
                <a:solidFill>
                  <a:schemeClr val="accent2"/>
                </a:solidFill>
                <a:latin typeface="Monaco"/>
              </a:rPr>
              <a:t>sort.file.bam</a:t>
            </a:r>
            <a:endParaRPr lang="en-US" sz="1800" dirty="0">
              <a:solidFill>
                <a:schemeClr val="accent2"/>
              </a:solidFill>
              <a:latin typeface="Monaco"/>
            </a:endParaRPr>
          </a:p>
          <a:p>
            <a:pPr marL="0" indent="0">
              <a:buNone/>
            </a:pPr>
            <a:endParaRPr lang="en-US" dirty="0"/>
          </a:p>
          <a:p>
            <a:pPr marL="0" indent="0">
              <a:buNone/>
            </a:pPr>
            <a:r>
              <a:rPr lang="en-US" dirty="0"/>
              <a:t>To the host, these exec commands are just like any other command that can output to standard out and therefore can be piped:</a:t>
            </a:r>
          </a:p>
          <a:p>
            <a:pPr marL="0" indent="0">
              <a:buNone/>
            </a:pPr>
            <a:endParaRPr lang="en-US" dirty="0"/>
          </a:p>
          <a:p>
            <a:pPr marL="0" indent="0">
              <a:buNone/>
            </a:pPr>
            <a:r>
              <a:rPr lang="en-US" sz="1900" dirty="0">
                <a:latin typeface="Monaco"/>
              </a:rPr>
              <a:t>$ </a:t>
            </a:r>
            <a:r>
              <a:rPr lang="en-US" sz="1900" dirty="0">
                <a:solidFill>
                  <a:schemeClr val="accent1"/>
                </a:solidFill>
                <a:latin typeface="Monaco"/>
              </a:rPr>
              <a:t>singularity exec </a:t>
            </a:r>
            <a:r>
              <a:rPr lang="en-US" sz="1900" dirty="0" err="1">
                <a:solidFill>
                  <a:schemeClr val="accent1"/>
                </a:solidFill>
                <a:latin typeface="Monaco"/>
              </a:rPr>
              <a:t>mosaicpipeline.simg</a:t>
            </a:r>
            <a:r>
              <a:rPr lang="en-US" sz="1900" dirty="0">
                <a:solidFill>
                  <a:schemeClr val="accent1"/>
                </a:solidFill>
                <a:latin typeface="Monaco"/>
              </a:rPr>
              <a:t> </a:t>
            </a:r>
            <a:r>
              <a:rPr lang="en-US" sz="1900" dirty="0" err="1">
                <a:solidFill>
                  <a:schemeClr val="accent1"/>
                </a:solidFill>
                <a:latin typeface="Monaco"/>
              </a:rPr>
              <a:t>samtools</a:t>
            </a:r>
            <a:r>
              <a:rPr lang="en-US" sz="1900" dirty="0">
                <a:solidFill>
                  <a:schemeClr val="accent1"/>
                </a:solidFill>
                <a:latin typeface="Monaco"/>
              </a:rPr>
              <a:t> sort </a:t>
            </a:r>
            <a:r>
              <a:rPr lang="en-US" sz="1900" dirty="0" err="1">
                <a:solidFill>
                  <a:schemeClr val="accent1"/>
                </a:solidFill>
                <a:latin typeface="Monaco"/>
              </a:rPr>
              <a:t>file.bam</a:t>
            </a:r>
            <a:r>
              <a:rPr lang="en-US" sz="1900" dirty="0">
                <a:solidFill>
                  <a:schemeClr val="accent1"/>
                </a:solidFill>
                <a:latin typeface="Monaco"/>
              </a:rPr>
              <a:t> </a:t>
            </a:r>
            <a:r>
              <a:rPr lang="en-US" sz="1900" dirty="0">
                <a:latin typeface="Monaco"/>
              </a:rPr>
              <a:t>|</a:t>
            </a:r>
            <a:r>
              <a:rPr lang="en-US" sz="1900" dirty="0">
                <a:solidFill>
                  <a:schemeClr val="accent1"/>
                </a:solidFill>
                <a:latin typeface="Monaco"/>
              </a:rPr>
              <a:t> </a:t>
            </a:r>
            <a:r>
              <a:rPr lang="en-US" sz="1900" dirty="0">
                <a:solidFill>
                  <a:schemeClr val="accent2"/>
                </a:solidFill>
                <a:latin typeface="Monaco"/>
              </a:rPr>
              <a:t>singularity exec </a:t>
            </a:r>
            <a:r>
              <a:rPr lang="en-US" sz="1900" dirty="0" err="1">
                <a:solidFill>
                  <a:schemeClr val="accent2"/>
                </a:solidFill>
                <a:latin typeface="Monaco"/>
              </a:rPr>
              <a:t>mosaicpipeline.simg</a:t>
            </a:r>
            <a:r>
              <a:rPr lang="en-US" sz="1900" dirty="0">
                <a:solidFill>
                  <a:schemeClr val="accent2"/>
                </a:solidFill>
                <a:latin typeface="Monaco"/>
              </a:rPr>
              <a:t> </a:t>
            </a:r>
            <a:r>
              <a:rPr lang="en-US" sz="1900" dirty="0" err="1">
                <a:solidFill>
                  <a:schemeClr val="accent2"/>
                </a:solidFill>
                <a:latin typeface="Monaco"/>
              </a:rPr>
              <a:t>samtools</a:t>
            </a:r>
            <a:r>
              <a:rPr lang="en-US" sz="1900" dirty="0">
                <a:solidFill>
                  <a:schemeClr val="accent2"/>
                </a:solidFill>
                <a:latin typeface="Monaco"/>
              </a:rPr>
              <a:t> view</a:t>
            </a:r>
            <a:endParaRPr lang="en-US" dirty="0">
              <a:solidFill>
                <a:schemeClr val="accent2"/>
              </a:solidFill>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812877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4D24C-7A49-E04D-8B1B-AFA2A2DA0135}"/>
              </a:ext>
            </a:extLst>
          </p:cNvPr>
          <p:cNvSpPr>
            <a:spLocks noGrp="1"/>
          </p:cNvSpPr>
          <p:nvPr>
            <p:ph type="title"/>
          </p:nvPr>
        </p:nvSpPr>
        <p:spPr/>
        <p:txBody>
          <a:bodyPr/>
          <a:lstStyle/>
          <a:p>
            <a:r>
              <a:rPr lang="en-US" dirty="0"/>
              <a:t>Singularity Access to Host Directories – bind paths </a:t>
            </a:r>
          </a:p>
        </p:txBody>
      </p:sp>
      <p:sp>
        <p:nvSpPr>
          <p:cNvPr id="3" name="Content Placeholder 2">
            <a:extLst>
              <a:ext uri="{FF2B5EF4-FFF2-40B4-BE49-F238E27FC236}">
                <a16:creationId xmlns:a16="http://schemas.microsoft.com/office/drawing/2014/main" id="{1E128F45-A5BA-9F47-BE01-02D51A1D40A1}"/>
              </a:ext>
            </a:extLst>
          </p:cNvPr>
          <p:cNvSpPr>
            <a:spLocks noGrp="1"/>
          </p:cNvSpPr>
          <p:nvPr>
            <p:ph idx="1"/>
          </p:nvPr>
        </p:nvSpPr>
        <p:spPr/>
        <p:txBody>
          <a:bodyPr vert="horz" lIns="91440" tIns="45720" rIns="91440" bIns="45720" rtlCol="0" anchor="t">
            <a:normAutofit/>
          </a:bodyPr>
          <a:lstStyle/>
          <a:p>
            <a:pPr marL="0" indent="0">
              <a:buNone/>
            </a:pPr>
            <a:endParaRPr lang="en-US" dirty="0">
              <a:cs typeface="Calibri"/>
            </a:endParaRPr>
          </a:p>
          <a:p>
            <a:r>
              <a:rPr lang="en-US" dirty="0"/>
              <a:t>In order to be able to read and write files on your host machine, you need to be able to bind the directories to your singularity container. This is done two ways:</a:t>
            </a:r>
          </a:p>
          <a:p>
            <a:pPr lvl="1"/>
            <a:r>
              <a:rPr lang="en-US" dirty="0"/>
              <a:t>System-defined bind points</a:t>
            </a:r>
          </a:p>
          <a:p>
            <a:pPr lvl="1"/>
            <a:r>
              <a:rPr lang="en-US" dirty="0"/>
              <a:t>User defined bind points</a:t>
            </a:r>
          </a:p>
        </p:txBody>
      </p:sp>
      <p:sp>
        <p:nvSpPr>
          <p:cNvPr id="4" name="TextBox 3">
            <a:extLst>
              <a:ext uri="{FF2B5EF4-FFF2-40B4-BE49-F238E27FC236}">
                <a16:creationId xmlns:a16="http://schemas.microsoft.com/office/drawing/2014/main" id="{E4D7B1E2-BC3E-0D48-8A14-43544F18A447}"/>
              </a:ext>
            </a:extLst>
          </p:cNvPr>
          <p:cNvSpPr txBox="1"/>
          <p:nvPr/>
        </p:nvSpPr>
        <p:spPr>
          <a:xfrm>
            <a:off x="5399435" y="6488668"/>
            <a:ext cx="6792565" cy="369332"/>
          </a:xfrm>
          <a:prstGeom prst="rect">
            <a:avLst/>
          </a:prstGeom>
          <a:noFill/>
        </p:spPr>
        <p:txBody>
          <a:bodyPr wrap="none" rtlCol="0">
            <a:spAutoFit/>
          </a:bodyPr>
          <a:lstStyle/>
          <a:p>
            <a:r>
              <a:rPr lang="en-US" dirty="0">
                <a:hlinkClick r:id="rId3"/>
              </a:rPr>
              <a:t>https://</a:t>
            </a:r>
            <a:r>
              <a:rPr lang="en-US" dirty="0" err="1">
                <a:hlinkClick r:id="rId3"/>
              </a:rPr>
              <a:t>sylabs.io</a:t>
            </a:r>
            <a:r>
              <a:rPr lang="en-US" dirty="0">
                <a:hlinkClick r:id="rId3"/>
              </a:rPr>
              <a:t>/guides/3.2/user-guide/</a:t>
            </a:r>
            <a:r>
              <a:rPr lang="en-US" dirty="0" err="1">
                <a:hlinkClick r:id="rId3"/>
              </a:rPr>
              <a:t>bind_paths_and_mounts.html</a:t>
            </a:r>
            <a:endParaRPr lang="en-US" dirty="0"/>
          </a:p>
        </p:txBody>
      </p:sp>
    </p:spTree>
    <p:extLst>
      <p:ext uri="{BB962C8B-B14F-4D97-AF65-F5344CB8AC3E}">
        <p14:creationId xmlns:p14="http://schemas.microsoft.com/office/powerpoint/2010/main" val="886167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12131-6C39-9848-BA48-511E7955F50E}"/>
              </a:ext>
            </a:extLst>
          </p:cNvPr>
          <p:cNvSpPr>
            <a:spLocks noGrp="1"/>
          </p:cNvSpPr>
          <p:nvPr>
            <p:ph type="title"/>
          </p:nvPr>
        </p:nvSpPr>
        <p:spPr/>
        <p:txBody>
          <a:bodyPr/>
          <a:lstStyle/>
          <a:p>
            <a:r>
              <a:rPr lang="en-US" dirty="0"/>
              <a:t>Bind Points</a:t>
            </a:r>
          </a:p>
        </p:txBody>
      </p:sp>
      <p:sp>
        <p:nvSpPr>
          <p:cNvPr id="3" name="Content Placeholder 2">
            <a:extLst>
              <a:ext uri="{FF2B5EF4-FFF2-40B4-BE49-F238E27FC236}">
                <a16:creationId xmlns:a16="http://schemas.microsoft.com/office/drawing/2014/main" id="{C23762E3-EC68-604D-A0B0-E0C241BB0A83}"/>
              </a:ext>
            </a:extLst>
          </p:cNvPr>
          <p:cNvSpPr>
            <a:spLocks noGrp="1"/>
          </p:cNvSpPr>
          <p:nvPr>
            <p:ph idx="1"/>
          </p:nvPr>
        </p:nvSpPr>
        <p:spPr/>
        <p:txBody>
          <a:bodyPr>
            <a:normAutofit/>
          </a:bodyPr>
          <a:lstStyle/>
          <a:p>
            <a:r>
              <a:rPr lang="en-US" dirty="0"/>
              <a:t>System-defined bind points</a:t>
            </a:r>
          </a:p>
          <a:p>
            <a:pPr lvl="1"/>
            <a:r>
              <a:rPr lang="en-US" dirty="0"/>
              <a:t>Directories that are automatically bound to container </a:t>
            </a:r>
          </a:p>
          <a:p>
            <a:pPr lvl="1"/>
            <a:r>
              <a:rPr lang="en-US" dirty="0"/>
              <a:t>Bound directories determined by system admin</a:t>
            </a:r>
          </a:p>
          <a:p>
            <a:pPr lvl="1"/>
            <a:r>
              <a:rPr lang="en-US" dirty="0"/>
              <a:t>Default Config: $HOME, /</a:t>
            </a:r>
            <a:r>
              <a:rPr lang="en-US" dirty="0" err="1"/>
              <a:t>tmp</a:t>
            </a:r>
            <a:r>
              <a:rPr lang="en-US" dirty="0"/>
              <a:t>, /proc,/sys,/dev</a:t>
            </a:r>
          </a:p>
          <a:p>
            <a:pPr marL="457200" lvl="1" indent="0">
              <a:buNone/>
            </a:pPr>
            <a:r>
              <a:rPr lang="en-US" dirty="0"/>
              <a:t>  </a:t>
            </a:r>
          </a:p>
          <a:p>
            <a:r>
              <a:rPr lang="en-US" dirty="0"/>
              <a:t>User defined bind points</a:t>
            </a:r>
          </a:p>
          <a:p>
            <a:pPr lvl="1"/>
            <a:r>
              <a:rPr lang="en-US" dirty="0"/>
              <a:t>Ability determined by system admin</a:t>
            </a:r>
          </a:p>
          <a:p>
            <a:pPr lvl="2"/>
            <a:r>
              <a:rPr lang="en-US" dirty="0"/>
              <a:t>Allowed on </a:t>
            </a:r>
            <a:r>
              <a:rPr lang="en-US" dirty="0" err="1"/>
              <a:t>Biowulf</a:t>
            </a:r>
            <a:endParaRPr lang="en-US" dirty="0"/>
          </a:p>
          <a:p>
            <a:pPr lvl="1"/>
            <a:r>
              <a:rPr lang="en-US" dirty="0"/>
              <a:t>Can be used with shell, exec, run</a:t>
            </a:r>
          </a:p>
          <a:p>
            <a:pPr lvl="1"/>
            <a:r>
              <a:rPr lang="en-US" dirty="0"/>
              <a:t>Multiple directories can be separated by comma</a:t>
            </a:r>
          </a:p>
          <a:p>
            <a:endParaRPr lang="en-US" dirty="0"/>
          </a:p>
        </p:txBody>
      </p:sp>
    </p:spTree>
    <p:extLst>
      <p:ext uri="{BB962C8B-B14F-4D97-AF65-F5344CB8AC3E}">
        <p14:creationId xmlns:p14="http://schemas.microsoft.com/office/powerpoint/2010/main" val="255414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7D571-1FF1-7E42-B06A-D0B333BAD399}"/>
              </a:ext>
            </a:extLst>
          </p:cNvPr>
          <p:cNvSpPr>
            <a:spLocks noGrp="1"/>
          </p:cNvSpPr>
          <p:nvPr>
            <p:ph type="title"/>
          </p:nvPr>
        </p:nvSpPr>
        <p:spPr/>
        <p:txBody>
          <a:bodyPr/>
          <a:lstStyle/>
          <a:p>
            <a:r>
              <a:rPr lang="en-US" dirty="0"/>
              <a:t>User Bind Point example</a:t>
            </a:r>
          </a:p>
        </p:txBody>
      </p:sp>
      <p:sp>
        <p:nvSpPr>
          <p:cNvPr id="3" name="Content Placeholder 2">
            <a:extLst>
              <a:ext uri="{FF2B5EF4-FFF2-40B4-BE49-F238E27FC236}">
                <a16:creationId xmlns:a16="http://schemas.microsoft.com/office/drawing/2014/main" id="{441D069F-0DA0-E045-8182-C56CC885633B}"/>
              </a:ext>
            </a:extLst>
          </p:cNvPr>
          <p:cNvSpPr>
            <a:spLocks noGrp="1"/>
          </p:cNvSpPr>
          <p:nvPr>
            <p:ph idx="1"/>
          </p:nvPr>
        </p:nvSpPr>
        <p:spPr>
          <a:xfrm>
            <a:off x="357188" y="1825625"/>
            <a:ext cx="11701462" cy="4351338"/>
          </a:xfrm>
        </p:spPr>
        <p:txBody>
          <a:bodyPr>
            <a:normAutofit/>
          </a:bodyPr>
          <a:lstStyle/>
          <a:p>
            <a:pPr marL="0" indent="0">
              <a:buNone/>
            </a:pPr>
            <a:r>
              <a:rPr lang="en-US" sz="2000" dirty="0">
                <a:latin typeface="Monaco" pitchFamily="2" charset="77"/>
              </a:rPr>
              <a:t>Consider:</a:t>
            </a:r>
          </a:p>
          <a:p>
            <a:pPr marL="0" indent="0">
              <a:buNone/>
            </a:pPr>
            <a:r>
              <a:rPr lang="en-US" sz="2000" dirty="0" err="1">
                <a:latin typeface="Monaco" pitchFamily="2" charset="77"/>
              </a:rPr>
              <a:t>samtools</a:t>
            </a:r>
            <a:r>
              <a:rPr lang="en-US" sz="2000" dirty="0">
                <a:latin typeface="Monaco" pitchFamily="2" charset="77"/>
              </a:rPr>
              <a:t> index </a:t>
            </a:r>
            <a:r>
              <a:rPr lang="en-US" sz="2000" dirty="0" err="1">
                <a:latin typeface="Monaco" pitchFamily="2" charset="77"/>
              </a:rPr>
              <a:t>file.bam</a:t>
            </a:r>
            <a:endParaRPr lang="en-US" sz="2000" dirty="0">
              <a:latin typeface="Monaco" pitchFamily="2" charset="77"/>
            </a:endParaRPr>
          </a:p>
          <a:p>
            <a:pPr marL="0" indent="0">
              <a:buNone/>
            </a:pPr>
            <a:endParaRPr lang="en-US" sz="2000" dirty="0">
              <a:latin typeface="Monaco" pitchFamily="2" charset="77"/>
            </a:endParaRPr>
          </a:p>
          <a:p>
            <a:pPr marL="0" indent="0">
              <a:buNone/>
            </a:pPr>
            <a:r>
              <a:rPr lang="en-US" b="1" dirty="0"/>
              <a:t>This time we want run </a:t>
            </a:r>
            <a:r>
              <a:rPr lang="en-US" b="1" dirty="0" err="1"/>
              <a:t>samtools</a:t>
            </a:r>
            <a:r>
              <a:rPr lang="en-US" b="1" dirty="0"/>
              <a:t> from our container but we want to specify to specify </a:t>
            </a:r>
            <a:r>
              <a:rPr lang="en-US" b="1" dirty="0" err="1"/>
              <a:t>file.bam</a:t>
            </a:r>
            <a:r>
              <a:rPr lang="en-US" b="1" dirty="0"/>
              <a:t> coming from /data/</a:t>
            </a:r>
            <a:r>
              <a:rPr lang="en-US" b="1" dirty="0" err="1"/>
              <a:t>henoke</a:t>
            </a:r>
            <a:r>
              <a:rPr lang="en-US" b="1" dirty="0"/>
              <a:t>/</a:t>
            </a:r>
            <a:r>
              <a:rPr lang="en-US" b="1" dirty="0" err="1"/>
              <a:t>bams</a:t>
            </a:r>
            <a:endParaRPr lang="en-US" b="1" dirty="0"/>
          </a:p>
          <a:p>
            <a:pPr marL="0" indent="0">
              <a:buNone/>
            </a:pPr>
            <a:r>
              <a:rPr lang="en-US" b="1" dirty="0"/>
              <a:t> </a:t>
            </a:r>
            <a:endParaRPr lang="en-US" sz="2000" dirty="0">
              <a:latin typeface="Monaco" pitchFamily="2" charset="77"/>
            </a:endParaRPr>
          </a:p>
          <a:p>
            <a:pPr marL="0" indent="0">
              <a:buNone/>
            </a:pPr>
            <a:r>
              <a:rPr lang="en-US" sz="2100" dirty="0">
                <a:latin typeface="Monaco" pitchFamily="2" charset="77"/>
              </a:rPr>
              <a:t>$ singularity exec </a:t>
            </a:r>
            <a:r>
              <a:rPr lang="en-US" sz="2100" dirty="0">
                <a:solidFill>
                  <a:schemeClr val="accent6"/>
                </a:solidFill>
                <a:latin typeface="Monaco" pitchFamily="2" charset="77"/>
              </a:rPr>
              <a:t>--bind /data/</a:t>
            </a:r>
            <a:r>
              <a:rPr lang="en-US" sz="2100" dirty="0" err="1">
                <a:solidFill>
                  <a:schemeClr val="accent6"/>
                </a:solidFill>
                <a:latin typeface="Monaco" pitchFamily="2" charset="77"/>
              </a:rPr>
              <a:t>henoke</a:t>
            </a:r>
            <a:r>
              <a:rPr lang="en-US" sz="2100" dirty="0">
                <a:solidFill>
                  <a:schemeClr val="accent6"/>
                </a:solidFill>
                <a:latin typeface="Monaco" pitchFamily="2" charset="77"/>
              </a:rPr>
              <a:t>/</a:t>
            </a:r>
            <a:r>
              <a:rPr lang="en-US" sz="2100" dirty="0" err="1">
                <a:solidFill>
                  <a:schemeClr val="accent6"/>
                </a:solidFill>
                <a:latin typeface="Monaco" pitchFamily="2" charset="77"/>
              </a:rPr>
              <a:t>bams</a:t>
            </a:r>
            <a:r>
              <a:rPr lang="en-US" sz="2100" dirty="0">
                <a:solidFill>
                  <a:schemeClr val="accent6"/>
                </a:solidFill>
                <a:latin typeface="Monaco" pitchFamily="2" charset="77"/>
              </a:rPr>
              <a:t> </a:t>
            </a:r>
            <a:r>
              <a:rPr lang="en-US" sz="2100" dirty="0" err="1">
                <a:latin typeface="Monaco" pitchFamily="2" charset="77"/>
              </a:rPr>
              <a:t>singularity.simg</a:t>
            </a:r>
            <a:r>
              <a:rPr lang="en-US" sz="2100" dirty="0">
                <a:latin typeface="Monaco" pitchFamily="2" charset="77"/>
              </a:rPr>
              <a:t> </a:t>
            </a:r>
            <a:r>
              <a:rPr lang="en-US" sz="2100" dirty="0" err="1">
                <a:latin typeface="Monaco" pitchFamily="2" charset="77"/>
              </a:rPr>
              <a:t>samtools</a:t>
            </a:r>
            <a:r>
              <a:rPr lang="en-US" sz="2100" dirty="0">
                <a:latin typeface="Monaco" pitchFamily="2" charset="77"/>
              </a:rPr>
              <a:t> index /data/</a:t>
            </a:r>
            <a:r>
              <a:rPr lang="en-US" sz="2100" dirty="0" err="1">
                <a:latin typeface="Monaco" pitchFamily="2" charset="77"/>
              </a:rPr>
              <a:t>henoke</a:t>
            </a:r>
            <a:r>
              <a:rPr lang="en-US" sz="2100" dirty="0">
                <a:latin typeface="Monaco" pitchFamily="2" charset="77"/>
              </a:rPr>
              <a:t>/</a:t>
            </a:r>
            <a:r>
              <a:rPr lang="en-US" sz="2100" dirty="0" err="1">
                <a:latin typeface="Monaco" pitchFamily="2" charset="77"/>
              </a:rPr>
              <a:t>bams</a:t>
            </a:r>
            <a:r>
              <a:rPr lang="en-US" sz="2100" dirty="0">
                <a:latin typeface="Monaco" pitchFamily="2" charset="77"/>
              </a:rPr>
              <a:t>/</a:t>
            </a:r>
            <a:r>
              <a:rPr lang="en-US" sz="2100" dirty="0" err="1">
                <a:latin typeface="Monaco" pitchFamily="2" charset="77"/>
              </a:rPr>
              <a:t>file.bam</a:t>
            </a:r>
            <a:endParaRPr lang="en-US" sz="2100" dirty="0">
              <a:latin typeface="Monaco" pitchFamily="2" charset="77"/>
            </a:endParaRPr>
          </a:p>
        </p:txBody>
      </p:sp>
    </p:spTree>
    <p:extLst>
      <p:ext uri="{BB962C8B-B14F-4D97-AF65-F5344CB8AC3E}">
        <p14:creationId xmlns:p14="http://schemas.microsoft.com/office/powerpoint/2010/main" val="214782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E161-E182-C54D-A577-0569BE4D7BD8}"/>
              </a:ext>
            </a:extLst>
          </p:cNvPr>
          <p:cNvSpPr>
            <a:spLocks noGrp="1"/>
          </p:cNvSpPr>
          <p:nvPr>
            <p:ph type="title"/>
          </p:nvPr>
        </p:nvSpPr>
        <p:spPr/>
        <p:txBody>
          <a:bodyPr/>
          <a:lstStyle/>
          <a:p>
            <a:r>
              <a:rPr lang="en-US" dirty="0"/>
              <a:t>Sources and Useful information</a:t>
            </a:r>
          </a:p>
        </p:txBody>
      </p:sp>
      <p:sp>
        <p:nvSpPr>
          <p:cNvPr id="3" name="Content Placeholder 2">
            <a:extLst>
              <a:ext uri="{FF2B5EF4-FFF2-40B4-BE49-F238E27FC236}">
                <a16:creationId xmlns:a16="http://schemas.microsoft.com/office/drawing/2014/main" id="{0653AF5F-DCFA-4C42-AA37-7030136BF970}"/>
              </a:ext>
            </a:extLst>
          </p:cNvPr>
          <p:cNvSpPr>
            <a:spLocks noGrp="1"/>
          </p:cNvSpPr>
          <p:nvPr>
            <p:ph idx="1"/>
          </p:nvPr>
        </p:nvSpPr>
        <p:spPr/>
        <p:txBody>
          <a:bodyPr vert="horz" lIns="91440" tIns="45720" rIns="91440" bIns="45720" rtlCol="0" anchor="t">
            <a:normAutofit/>
          </a:bodyPr>
          <a:lstStyle/>
          <a:p>
            <a:pPr marL="0" indent="0">
              <a:buNone/>
            </a:pPr>
            <a:r>
              <a:rPr lang="en-US" dirty="0">
                <a:cs typeface="Calibri"/>
              </a:rPr>
              <a:t>Singularity version 3.2 Documentation </a:t>
            </a:r>
            <a:endParaRPr lang="en-US" dirty="0"/>
          </a:p>
          <a:p>
            <a:pPr marL="0" indent="0">
              <a:buNone/>
            </a:pPr>
            <a:r>
              <a:rPr lang="en-US" dirty="0">
                <a:hlinkClick r:id="rId3"/>
              </a:rPr>
              <a:t>https://sylabs.io/guides/3.2/user-guide/index.html</a:t>
            </a:r>
            <a:endParaRPr lang="en-US" dirty="0"/>
          </a:p>
          <a:p>
            <a:pPr marL="0" indent="0">
              <a:buNone/>
            </a:pPr>
            <a:r>
              <a:rPr lang="en-US" dirty="0">
                <a:cs typeface="Calibri"/>
              </a:rPr>
              <a:t>Talk by Gregory Kurtzer – Lead Developer of Singularity</a:t>
            </a:r>
            <a:endParaRPr lang="en-US" dirty="0"/>
          </a:p>
          <a:p>
            <a:pPr marL="0" indent="0">
              <a:buNone/>
            </a:pPr>
            <a:r>
              <a:rPr lang="en-US" dirty="0">
                <a:hlinkClick r:id="rId4"/>
              </a:rPr>
              <a:t>https://www.youtube.com/watch?v=z_HWonvcIZo</a:t>
            </a:r>
            <a:endParaRPr lang="en-US" dirty="0"/>
          </a:p>
          <a:p>
            <a:pPr marL="0" indent="0">
              <a:buNone/>
            </a:pPr>
            <a:r>
              <a:rPr lang="en-US" dirty="0">
                <a:cs typeface="Calibri"/>
              </a:rPr>
              <a:t>Singularity on </a:t>
            </a:r>
            <a:r>
              <a:rPr lang="en-US" dirty="0" err="1">
                <a:cs typeface="Calibri"/>
              </a:rPr>
              <a:t>Biowulf</a:t>
            </a:r>
          </a:p>
          <a:p>
            <a:pPr marL="0" indent="0">
              <a:buNone/>
            </a:pPr>
            <a:r>
              <a:rPr lang="en-US" dirty="0">
                <a:ea typeface="+mn-lt"/>
                <a:cs typeface="+mn-lt"/>
                <a:hlinkClick r:id="rId5"/>
              </a:rPr>
              <a:t>https://hpc.nih.gov/apps/singularity.html</a:t>
            </a:r>
          </a:p>
          <a:p>
            <a:pPr marL="0" indent="0">
              <a:buNone/>
            </a:pPr>
            <a:r>
              <a:rPr lang="en-US" dirty="0">
                <a:cs typeface="Calibri"/>
              </a:rPr>
              <a:t>Basic Tutorial of Singularity from </a:t>
            </a:r>
            <a:r>
              <a:rPr lang="en-US" dirty="0" err="1">
                <a:cs typeface="Calibri"/>
              </a:rPr>
              <a:t>Biowulf</a:t>
            </a:r>
          </a:p>
          <a:p>
            <a:pPr marL="0" indent="0">
              <a:buNone/>
            </a:pPr>
            <a:r>
              <a:rPr lang="en-US" dirty="0">
                <a:ea typeface="+mn-lt"/>
                <a:cs typeface="+mn-lt"/>
                <a:hlinkClick r:id="rId6"/>
              </a:rPr>
              <a:t>https://github.com/NIH-HPC/Singularity-Tutorial</a:t>
            </a:r>
            <a:endParaRPr lang="en-US" dirty="0"/>
          </a:p>
        </p:txBody>
      </p:sp>
    </p:spTree>
    <p:extLst>
      <p:ext uri="{BB962C8B-B14F-4D97-AF65-F5344CB8AC3E}">
        <p14:creationId xmlns:p14="http://schemas.microsoft.com/office/powerpoint/2010/main" val="2537549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FBAF1C-C77D-B446-A679-F71E319C2299}"/>
              </a:ext>
            </a:extLst>
          </p:cNvPr>
          <p:cNvPicPr>
            <a:picLocks noChangeAspect="1"/>
          </p:cNvPicPr>
          <p:nvPr/>
        </p:nvPicPr>
        <p:blipFill rotWithShape="1">
          <a:blip r:embed="rId3">
            <a:alphaModFix/>
          </a:blip>
          <a:srcRect t="2252" r="-2" b="-2"/>
          <a:stretch/>
        </p:blipFill>
        <p:spPr>
          <a:xfrm>
            <a:off x="6083786" y="-168318"/>
            <a:ext cx="6261330" cy="3932313"/>
          </a:xfrm>
          <a:prstGeom prst="rect">
            <a:avLst/>
          </a:prstGeom>
          <a:effectLst>
            <a:softEdge rad="533400"/>
          </a:effectLst>
        </p:spPr>
      </p:pic>
      <p:pic>
        <p:nvPicPr>
          <p:cNvPr id="4" name="Picture 3">
            <a:extLst>
              <a:ext uri="{FF2B5EF4-FFF2-40B4-BE49-F238E27FC236}">
                <a16:creationId xmlns:a16="http://schemas.microsoft.com/office/drawing/2014/main" id="{B58D57BB-0C85-DA49-B6B9-751FB9F2AEA4}"/>
              </a:ext>
            </a:extLst>
          </p:cNvPr>
          <p:cNvPicPr>
            <a:picLocks noChangeAspect="1"/>
          </p:cNvPicPr>
          <p:nvPr/>
        </p:nvPicPr>
        <p:blipFill rotWithShape="1">
          <a:blip r:embed="rId4"/>
          <a:srcRect t="10433" b="44308"/>
          <a:stretch/>
        </p:blipFill>
        <p:spPr>
          <a:xfrm>
            <a:off x="6089904" y="2487168"/>
            <a:ext cx="6263640" cy="4215384"/>
          </a:xfrm>
          <a:prstGeom prst="rect">
            <a:avLst/>
          </a:prstGeom>
          <a:effectLst>
            <a:softEdge rad="533400"/>
          </a:effectLst>
        </p:spPr>
      </p:pic>
      <p:sp>
        <p:nvSpPr>
          <p:cNvPr id="2" name="Title 1">
            <a:extLst>
              <a:ext uri="{FF2B5EF4-FFF2-40B4-BE49-F238E27FC236}">
                <a16:creationId xmlns:a16="http://schemas.microsoft.com/office/drawing/2014/main" id="{A1BE66DF-8DF0-864A-BDEB-2145D7EECED5}"/>
              </a:ext>
            </a:extLst>
          </p:cNvPr>
          <p:cNvSpPr>
            <a:spLocks noGrp="1"/>
          </p:cNvSpPr>
          <p:nvPr>
            <p:ph type="title"/>
          </p:nvPr>
        </p:nvSpPr>
        <p:spPr>
          <a:xfrm>
            <a:off x="804998" y="798445"/>
            <a:ext cx="4803636" cy="1311664"/>
          </a:xfrm>
        </p:spPr>
        <p:txBody>
          <a:bodyPr>
            <a:normAutofit/>
          </a:bodyPr>
          <a:lstStyle/>
          <a:p>
            <a:r>
              <a:rPr lang="en-US" sz="4000">
                <a:solidFill>
                  <a:srgbClr val="000000"/>
                </a:solidFill>
              </a:rPr>
              <a:t>Computational Reproducibility</a:t>
            </a:r>
          </a:p>
        </p:txBody>
      </p:sp>
      <p:sp>
        <p:nvSpPr>
          <p:cNvPr id="3" name="Content Placeholder 2">
            <a:extLst>
              <a:ext uri="{FF2B5EF4-FFF2-40B4-BE49-F238E27FC236}">
                <a16:creationId xmlns:a16="http://schemas.microsoft.com/office/drawing/2014/main" id="{B14A4DA1-52C1-0940-82ED-0BB14B94AD9A}"/>
              </a:ext>
            </a:extLst>
          </p:cNvPr>
          <p:cNvSpPr>
            <a:spLocks noGrp="1"/>
          </p:cNvSpPr>
          <p:nvPr>
            <p:ph idx="1"/>
          </p:nvPr>
        </p:nvSpPr>
        <p:spPr>
          <a:xfrm>
            <a:off x="804997" y="2272143"/>
            <a:ext cx="4803637" cy="3788830"/>
          </a:xfrm>
        </p:spPr>
        <p:txBody>
          <a:bodyPr vert="horz" lIns="91440" tIns="45720" rIns="91440" bIns="45720" rtlCol="0" anchor="ctr">
            <a:noAutofit/>
          </a:bodyPr>
          <a:lstStyle/>
          <a:p>
            <a:r>
              <a:rPr lang="en-US" dirty="0">
                <a:solidFill>
                  <a:srgbClr val="000000"/>
                </a:solidFill>
              </a:rPr>
              <a:t>Reproducibility is crucial for producing consistent results from your own work well as reproducing the work of others</a:t>
            </a:r>
            <a:endParaRPr lang="en-US" dirty="0">
              <a:solidFill>
                <a:srgbClr val="000000"/>
              </a:solidFill>
              <a:cs typeface="Calibri"/>
            </a:endParaRPr>
          </a:p>
          <a:p>
            <a:endParaRPr lang="en-US" dirty="0">
              <a:solidFill>
                <a:srgbClr val="000000"/>
              </a:solidFill>
              <a:cs typeface="Calibri"/>
            </a:endParaRPr>
          </a:p>
          <a:p>
            <a:r>
              <a:rPr lang="en-US" dirty="0">
                <a:solidFill>
                  <a:srgbClr val="000000"/>
                </a:solidFill>
              </a:rPr>
              <a:t>Sharing code does not guarantee reproducibility due to difference in environments</a:t>
            </a:r>
            <a:endParaRPr lang="en-US" dirty="0">
              <a:solidFill>
                <a:srgbClr val="000000"/>
              </a:solidFill>
              <a:cs typeface="Calibri"/>
            </a:endParaRPr>
          </a:p>
        </p:txBody>
      </p:sp>
    </p:spTree>
    <p:extLst>
      <p:ext uri="{BB962C8B-B14F-4D97-AF65-F5344CB8AC3E}">
        <p14:creationId xmlns:p14="http://schemas.microsoft.com/office/powerpoint/2010/main" val="908018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5DF8B-C304-1941-99D0-72ECE40DCDB0}"/>
              </a:ext>
            </a:extLst>
          </p:cNvPr>
          <p:cNvSpPr>
            <a:spLocks noGrp="1"/>
          </p:cNvSpPr>
          <p:nvPr>
            <p:ph type="title"/>
          </p:nvPr>
        </p:nvSpPr>
        <p:spPr/>
        <p:txBody>
          <a:bodyPr/>
          <a:lstStyle/>
          <a:p>
            <a:r>
              <a:rPr lang="en-US" dirty="0"/>
              <a:t>Reproducing Environments for True Reproducibility</a:t>
            </a:r>
          </a:p>
        </p:txBody>
      </p:sp>
      <p:sp>
        <p:nvSpPr>
          <p:cNvPr id="3" name="Content Placeholder 2">
            <a:extLst>
              <a:ext uri="{FF2B5EF4-FFF2-40B4-BE49-F238E27FC236}">
                <a16:creationId xmlns:a16="http://schemas.microsoft.com/office/drawing/2014/main" id="{9C9A82A5-ECA2-2548-87AB-822C6BBDE794}"/>
              </a:ext>
            </a:extLst>
          </p:cNvPr>
          <p:cNvSpPr>
            <a:spLocks noGrp="1"/>
          </p:cNvSpPr>
          <p:nvPr>
            <p:ph idx="1"/>
          </p:nvPr>
        </p:nvSpPr>
        <p:spPr/>
        <p:txBody>
          <a:bodyPr vert="horz" lIns="91440" tIns="45720" rIns="91440" bIns="45720" rtlCol="0" anchor="t">
            <a:normAutofit/>
          </a:bodyPr>
          <a:lstStyle/>
          <a:p>
            <a:r>
              <a:rPr lang="en-US" dirty="0"/>
              <a:t>True computational reproducibility can only be achieved by reproducing environments</a:t>
            </a:r>
          </a:p>
          <a:p>
            <a:pPr lvl="1"/>
            <a:r>
              <a:rPr lang="en-US" dirty="0"/>
              <a:t>OS</a:t>
            </a:r>
          </a:p>
          <a:p>
            <a:pPr lvl="1"/>
            <a:r>
              <a:rPr lang="en-US" dirty="0"/>
              <a:t>Tools/scripts</a:t>
            </a:r>
          </a:p>
          <a:p>
            <a:pPr lvl="2"/>
            <a:r>
              <a:rPr lang="en-US" dirty="0"/>
              <a:t>Versions</a:t>
            </a:r>
          </a:p>
          <a:p>
            <a:pPr lvl="2"/>
            <a:r>
              <a:rPr lang="en-US" dirty="0"/>
              <a:t>Dependencies</a:t>
            </a:r>
          </a:p>
          <a:p>
            <a:pPr lvl="3"/>
            <a:r>
              <a:rPr lang="en-US" dirty="0"/>
              <a:t>Dependencies of dependencies</a:t>
            </a:r>
          </a:p>
          <a:p>
            <a:pPr lvl="1"/>
            <a:r>
              <a:rPr lang="en-US" dirty="0"/>
              <a:t>Supporting files</a:t>
            </a:r>
            <a:endParaRPr lang="en-US" dirty="0">
              <a:cs typeface="Calibri"/>
            </a:endParaRPr>
          </a:p>
        </p:txBody>
      </p:sp>
      <p:sp>
        <p:nvSpPr>
          <p:cNvPr id="5" name="Rectangle 4">
            <a:extLst>
              <a:ext uri="{FF2B5EF4-FFF2-40B4-BE49-F238E27FC236}">
                <a16:creationId xmlns:a16="http://schemas.microsoft.com/office/drawing/2014/main" id="{12DDDF1F-08F4-7848-A859-390AB55A1902}"/>
              </a:ext>
            </a:extLst>
          </p:cNvPr>
          <p:cNvSpPr/>
          <p:nvPr/>
        </p:nvSpPr>
        <p:spPr>
          <a:xfrm>
            <a:off x="6850813" y="3429000"/>
            <a:ext cx="4502987" cy="2230948"/>
          </a:xfrm>
          <a:prstGeom prst="rect">
            <a:avLst/>
          </a:pr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97453D5-D24D-DE4A-8938-22718EEA83CC}"/>
              </a:ext>
            </a:extLst>
          </p:cNvPr>
          <p:cNvSpPr/>
          <p:nvPr/>
        </p:nvSpPr>
        <p:spPr>
          <a:xfrm>
            <a:off x="7057847" y="4947248"/>
            <a:ext cx="4015047" cy="577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OS</a:t>
            </a:r>
            <a:endParaRPr lang="en-US" dirty="0"/>
          </a:p>
        </p:txBody>
      </p:sp>
      <p:sp>
        <p:nvSpPr>
          <p:cNvPr id="7" name="Rectangle 6">
            <a:extLst>
              <a:ext uri="{FF2B5EF4-FFF2-40B4-BE49-F238E27FC236}">
                <a16:creationId xmlns:a16="http://schemas.microsoft.com/office/drawing/2014/main" id="{886C4DDC-96AC-EC4C-99D8-3E084FC49602}"/>
              </a:ext>
            </a:extLst>
          </p:cNvPr>
          <p:cNvSpPr/>
          <p:nvPr/>
        </p:nvSpPr>
        <p:spPr>
          <a:xfrm>
            <a:off x="7057847" y="3517932"/>
            <a:ext cx="914400" cy="9144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Tool 1</a:t>
            </a:r>
          </a:p>
        </p:txBody>
      </p:sp>
      <p:sp>
        <p:nvSpPr>
          <p:cNvPr id="8" name="Rectangle 7">
            <a:extLst>
              <a:ext uri="{FF2B5EF4-FFF2-40B4-BE49-F238E27FC236}">
                <a16:creationId xmlns:a16="http://schemas.microsoft.com/office/drawing/2014/main" id="{BECB75D8-A436-264E-A5E5-EDD77BCAE1B6}"/>
              </a:ext>
            </a:extLst>
          </p:cNvPr>
          <p:cNvSpPr/>
          <p:nvPr/>
        </p:nvSpPr>
        <p:spPr>
          <a:xfrm>
            <a:off x="8114034" y="3517932"/>
            <a:ext cx="914400" cy="9144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Tool 2</a:t>
            </a:r>
          </a:p>
        </p:txBody>
      </p:sp>
      <p:sp>
        <p:nvSpPr>
          <p:cNvPr id="9" name="Rectangle 8">
            <a:extLst>
              <a:ext uri="{FF2B5EF4-FFF2-40B4-BE49-F238E27FC236}">
                <a16:creationId xmlns:a16="http://schemas.microsoft.com/office/drawing/2014/main" id="{CC6D545A-B53F-244D-BC9B-73FFFEC73935}"/>
              </a:ext>
            </a:extLst>
          </p:cNvPr>
          <p:cNvSpPr/>
          <p:nvPr/>
        </p:nvSpPr>
        <p:spPr>
          <a:xfrm>
            <a:off x="9138695" y="3517932"/>
            <a:ext cx="914400" cy="9144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Tool 2</a:t>
            </a:r>
          </a:p>
        </p:txBody>
      </p:sp>
      <p:sp>
        <p:nvSpPr>
          <p:cNvPr id="10" name="Rectangle 9">
            <a:extLst>
              <a:ext uri="{FF2B5EF4-FFF2-40B4-BE49-F238E27FC236}">
                <a16:creationId xmlns:a16="http://schemas.microsoft.com/office/drawing/2014/main" id="{FBDA4807-99FF-2045-A68F-3F092827716C}"/>
              </a:ext>
            </a:extLst>
          </p:cNvPr>
          <p:cNvSpPr/>
          <p:nvPr/>
        </p:nvSpPr>
        <p:spPr>
          <a:xfrm>
            <a:off x="10158494" y="3517932"/>
            <a:ext cx="914400" cy="9144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Tool 4</a:t>
            </a:r>
          </a:p>
        </p:txBody>
      </p:sp>
      <p:sp>
        <p:nvSpPr>
          <p:cNvPr id="11" name="Rounded Rectangle 10">
            <a:extLst>
              <a:ext uri="{FF2B5EF4-FFF2-40B4-BE49-F238E27FC236}">
                <a16:creationId xmlns:a16="http://schemas.microsoft.com/office/drawing/2014/main" id="{AF3210B2-0FA1-9446-B1C1-A07E148BFC3E}"/>
              </a:ext>
            </a:extLst>
          </p:cNvPr>
          <p:cNvSpPr/>
          <p:nvPr/>
        </p:nvSpPr>
        <p:spPr>
          <a:xfrm>
            <a:off x="7057847" y="4521264"/>
            <a:ext cx="1970587" cy="30521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Dependencies</a:t>
            </a:r>
          </a:p>
        </p:txBody>
      </p:sp>
      <p:sp>
        <p:nvSpPr>
          <p:cNvPr id="12" name="Rounded Rectangle 11">
            <a:extLst>
              <a:ext uri="{FF2B5EF4-FFF2-40B4-BE49-F238E27FC236}">
                <a16:creationId xmlns:a16="http://schemas.microsoft.com/office/drawing/2014/main" id="{0D5CFC5A-FDDC-B141-912A-7A34BDB5A568}"/>
              </a:ext>
            </a:extLst>
          </p:cNvPr>
          <p:cNvSpPr/>
          <p:nvPr/>
        </p:nvSpPr>
        <p:spPr>
          <a:xfrm>
            <a:off x="9147321" y="4521264"/>
            <a:ext cx="1925573" cy="29063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Other Files</a:t>
            </a:r>
          </a:p>
        </p:txBody>
      </p:sp>
    </p:spTree>
    <p:extLst>
      <p:ext uri="{BB962C8B-B14F-4D97-AF65-F5344CB8AC3E}">
        <p14:creationId xmlns:p14="http://schemas.microsoft.com/office/powerpoint/2010/main" val="1043455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D3A91-A90A-0B40-8302-4D77294202E6}"/>
              </a:ext>
            </a:extLst>
          </p:cNvPr>
          <p:cNvSpPr>
            <a:spLocks noGrp="1"/>
          </p:cNvSpPr>
          <p:nvPr>
            <p:ph type="title"/>
          </p:nvPr>
        </p:nvSpPr>
        <p:spPr/>
        <p:txBody>
          <a:bodyPr>
            <a:normAutofit/>
          </a:bodyPr>
          <a:lstStyle/>
          <a:p>
            <a:r>
              <a:rPr lang="en-US"/>
              <a:t>What would we want in this environment?</a:t>
            </a:r>
            <a:endParaRPr lang="en-US" dirty="0"/>
          </a:p>
        </p:txBody>
      </p:sp>
      <p:graphicFrame>
        <p:nvGraphicFramePr>
          <p:cNvPr id="21" name="Content Placeholder 2">
            <a:extLst>
              <a:ext uri="{FF2B5EF4-FFF2-40B4-BE49-F238E27FC236}">
                <a16:creationId xmlns:a16="http://schemas.microsoft.com/office/drawing/2014/main" id="{E40AF2D0-812B-4102-8B9E-4CCC61E77C98}"/>
              </a:ext>
            </a:extLst>
          </p:cNvPr>
          <p:cNvGraphicFramePr>
            <a:graphicFrameLocks noGrp="1"/>
          </p:cNvGraphicFramePr>
          <p:nvPr>
            <p:ph idx="1"/>
            <p:extLst>
              <p:ext uri="{D42A27DB-BD31-4B8C-83A1-F6EECF244321}">
                <p14:modId xmlns:p14="http://schemas.microsoft.com/office/powerpoint/2010/main" val="15536729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5282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B8E60-FFC9-7345-BA75-1F426889BF3A}"/>
              </a:ext>
            </a:extLst>
          </p:cNvPr>
          <p:cNvSpPr>
            <a:spLocks noGrp="1"/>
          </p:cNvSpPr>
          <p:nvPr>
            <p:ph type="title"/>
          </p:nvPr>
        </p:nvSpPr>
        <p:spPr/>
        <p:txBody>
          <a:bodyPr/>
          <a:lstStyle/>
          <a:p>
            <a:r>
              <a:rPr lang="en-US"/>
              <a:t>What is a Container?</a:t>
            </a:r>
            <a:endParaRPr lang="en-US" dirty="0"/>
          </a:p>
        </p:txBody>
      </p:sp>
      <p:sp>
        <p:nvSpPr>
          <p:cNvPr id="3" name="Content Placeholder 2">
            <a:extLst>
              <a:ext uri="{FF2B5EF4-FFF2-40B4-BE49-F238E27FC236}">
                <a16:creationId xmlns:a16="http://schemas.microsoft.com/office/drawing/2014/main" id="{BCF24686-0F3B-8D4C-9C2C-C1695CAF3894}"/>
              </a:ext>
            </a:extLst>
          </p:cNvPr>
          <p:cNvSpPr>
            <a:spLocks noGrp="1"/>
          </p:cNvSpPr>
          <p:nvPr>
            <p:ph idx="1"/>
          </p:nvPr>
        </p:nvSpPr>
        <p:spPr/>
        <p:txBody>
          <a:bodyPr/>
          <a:lstStyle/>
          <a:p>
            <a:r>
              <a:rPr lang="en-US" dirty="0"/>
              <a:t>An encapsulated operating system environment</a:t>
            </a:r>
          </a:p>
          <a:p>
            <a:pPr lvl="1"/>
            <a:r>
              <a:rPr lang="en-US" dirty="0"/>
              <a:t>OS: Some flavor of Linux</a:t>
            </a:r>
          </a:p>
          <a:p>
            <a:r>
              <a:rPr lang="en-US" dirty="0"/>
              <a:t>Idea is to be able to run applications from your container on any host machine and still get the same output</a:t>
            </a:r>
          </a:p>
        </p:txBody>
      </p:sp>
      <p:sp>
        <p:nvSpPr>
          <p:cNvPr id="4" name="Rectangle 3">
            <a:extLst>
              <a:ext uri="{FF2B5EF4-FFF2-40B4-BE49-F238E27FC236}">
                <a16:creationId xmlns:a16="http://schemas.microsoft.com/office/drawing/2014/main" id="{FEDAEE38-A33C-524C-9269-9B4D7CE42730}"/>
              </a:ext>
            </a:extLst>
          </p:cNvPr>
          <p:cNvSpPr/>
          <p:nvPr/>
        </p:nvSpPr>
        <p:spPr>
          <a:xfrm>
            <a:off x="3706585" y="3946015"/>
            <a:ext cx="4502987" cy="2230948"/>
          </a:xfrm>
          <a:prstGeom prst="rect">
            <a:avLst/>
          </a:pr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7CD2948-1643-0D41-B7A9-73F3261C6605}"/>
              </a:ext>
            </a:extLst>
          </p:cNvPr>
          <p:cNvSpPr/>
          <p:nvPr/>
        </p:nvSpPr>
        <p:spPr>
          <a:xfrm>
            <a:off x="3913619" y="5464263"/>
            <a:ext cx="4015047" cy="577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OS</a:t>
            </a:r>
            <a:endParaRPr lang="en-US" dirty="0"/>
          </a:p>
        </p:txBody>
      </p:sp>
      <p:sp>
        <p:nvSpPr>
          <p:cNvPr id="7" name="Rectangle 6">
            <a:extLst>
              <a:ext uri="{FF2B5EF4-FFF2-40B4-BE49-F238E27FC236}">
                <a16:creationId xmlns:a16="http://schemas.microsoft.com/office/drawing/2014/main" id="{8F978429-7C47-A549-AC8D-D8B8372D72A2}"/>
              </a:ext>
            </a:extLst>
          </p:cNvPr>
          <p:cNvSpPr/>
          <p:nvPr/>
        </p:nvSpPr>
        <p:spPr>
          <a:xfrm>
            <a:off x="3913619" y="4034947"/>
            <a:ext cx="914400" cy="9144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Tool 1</a:t>
            </a:r>
          </a:p>
        </p:txBody>
      </p:sp>
      <p:sp>
        <p:nvSpPr>
          <p:cNvPr id="8" name="Rectangle 7">
            <a:extLst>
              <a:ext uri="{FF2B5EF4-FFF2-40B4-BE49-F238E27FC236}">
                <a16:creationId xmlns:a16="http://schemas.microsoft.com/office/drawing/2014/main" id="{3C8E2650-EE83-E84E-8753-AD910E14897F}"/>
              </a:ext>
            </a:extLst>
          </p:cNvPr>
          <p:cNvSpPr/>
          <p:nvPr/>
        </p:nvSpPr>
        <p:spPr>
          <a:xfrm>
            <a:off x="4969806" y="4034947"/>
            <a:ext cx="914400" cy="9144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Tool 2</a:t>
            </a:r>
          </a:p>
        </p:txBody>
      </p:sp>
      <p:sp>
        <p:nvSpPr>
          <p:cNvPr id="9" name="Rectangle 8">
            <a:extLst>
              <a:ext uri="{FF2B5EF4-FFF2-40B4-BE49-F238E27FC236}">
                <a16:creationId xmlns:a16="http://schemas.microsoft.com/office/drawing/2014/main" id="{42F0E054-037B-5743-9A1A-AB9C45186C01}"/>
              </a:ext>
            </a:extLst>
          </p:cNvPr>
          <p:cNvSpPr/>
          <p:nvPr/>
        </p:nvSpPr>
        <p:spPr>
          <a:xfrm>
            <a:off x="5994467" y="4034947"/>
            <a:ext cx="914400" cy="9144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Tool 2</a:t>
            </a:r>
          </a:p>
        </p:txBody>
      </p:sp>
      <p:sp>
        <p:nvSpPr>
          <p:cNvPr id="10" name="Rectangle 9">
            <a:extLst>
              <a:ext uri="{FF2B5EF4-FFF2-40B4-BE49-F238E27FC236}">
                <a16:creationId xmlns:a16="http://schemas.microsoft.com/office/drawing/2014/main" id="{780AB5F3-3749-814E-812C-43C875053FCB}"/>
              </a:ext>
            </a:extLst>
          </p:cNvPr>
          <p:cNvSpPr/>
          <p:nvPr/>
        </p:nvSpPr>
        <p:spPr>
          <a:xfrm>
            <a:off x="7014266" y="4034947"/>
            <a:ext cx="914400" cy="9144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Tool 4</a:t>
            </a:r>
          </a:p>
        </p:txBody>
      </p:sp>
      <p:sp>
        <p:nvSpPr>
          <p:cNvPr id="12" name="Rounded Rectangle 11">
            <a:extLst>
              <a:ext uri="{FF2B5EF4-FFF2-40B4-BE49-F238E27FC236}">
                <a16:creationId xmlns:a16="http://schemas.microsoft.com/office/drawing/2014/main" id="{46FB957F-2F6F-1B44-8B80-84145A8C0B09}"/>
              </a:ext>
            </a:extLst>
          </p:cNvPr>
          <p:cNvSpPr/>
          <p:nvPr/>
        </p:nvSpPr>
        <p:spPr>
          <a:xfrm>
            <a:off x="3913619" y="5038279"/>
            <a:ext cx="1970587" cy="30521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Dependencies</a:t>
            </a:r>
          </a:p>
        </p:txBody>
      </p:sp>
      <p:sp>
        <p:nvSpPr>
          <p:cNvPr id="14" name="Rounded Rectangle 13">
            <a:extLst>
              <a:ext uri="{FF2B5EF4-FFF2-40B4-BE49-F238E27FC236}">
                <a16:creationId xmlns:a16="http://schemas.microsoft.com/office/drawing/2014/main" id="{8A8527B1-9DB4-E444-9151-BBBA9E223C69}"/>
              </a:ext>
            </a:extLst>
          </p:cNvPr>
          <p:cNvSpPr/>
          <p:nvPr/>
        </p:nvSpPr>
        <p:spPr>
          <a:xfrm>
            <a:off x="6003093" y="5038279"/>
            <a:ext cx="1925573" cy="29063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Other Files</a:t>
            </a:r>
          </a:p>
        </p:txBody>
      </p:sp>
    </p:spTree>
    <p:extLst>
      <p:ext uri="{BB962C8B-B14F-4D97-AF65-F5344CB8AC3E}">
        <p14:creationId xmlns:p14="http://schemas.microsoft.com/office/powerpoint/2010/main" val="2344691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D5C2E-B341-554D-8BB5-528EBAE4721E}"/>
              </a:ext>
            </a:extLst>
          </p:cNvPr>
          <p:cNvSpPr>
            <a:spLocks noGrp="1"/>
          </p:cNvSpPr>
          <p:nvPr>
            <p:ph type="title"/>
          </p:nvPr>
        </p:nvSpPr>
        <p:spPr>
          <a:xfrm>
            <a:off x="838200" y="365125"/>
            <a:ext cx="10515600" cy="1325563"/>
          </a:xfrm>
        </p:spPr>
        <p:txBody>
          <a:bodyPr>
            <a:normAutofit/>
          </a:bodyPr>
          <a:lstStyle/>
          <a:p>
            <a:r>
              <a:rPr lang="en-US"/>
              <a:t>History of Containers</a:t>
            </a:r>
          </a:p>
        </p:txBody>
      </p:sp>
      <p:graphicFrame>
        <p:nvGraphicFramePr>
          <p:cNvPr id="9" name="Content Placeholder 2">
            <a:extLst>
              <a:ext uri="{FF2B5EF4-FFF2-40B4-BE49-F238E27FC236}">
                <a16:creationId xmlns:a16="http://schemas.microsoft.com/office/drawing/2014/main" id="{CB79C9FE-D15C-486D-8880-F05331652FEF}"/>
              </a:ext>
            </a:extLst>
          </p:cNvPr>
          <p:cNvGraphicFramePr/>
          <p:nvPr>
            <p:extLst>
              <p:ext uri="{D42A27DB-BD31-4B8C-83A1-F6EECF244321}">
                <p14:modId xmlns:p14="http://schemas.microsoft.com/office/powerpoint/2010/main" val="3207261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785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DDA7-21B0-C84E-B53A-C414D330AE29}"/>
              </a:ext>
            </a:extLst>
          </p:cNvPr>
          <p:cNvSpPr>
            <a:spLocks noGrp="1"/>
          </p:cNvSpPr>
          <p:nvPr>
            <p:ph type="title"/>
          </p:nvPr>
        </p:nvSpPr>
        <p:spPr>
          <a:xfrm>
            <a:off x="1136428" y="627564"/>
            <a:ext cx="7474172" cy="1325563"/>
          </a:xfrm>
        </p:spPr>
        <p:txBody>
          <a:bodyPr>
            <a:normAutofit/>
          </a:bodyPr>
          <a:lstStyle/>
          <a:p>
            <a:r>
              <a:rPr lang="en-US" dirty="0"/>
              <a:t>Singularity</a:t>
            </a:r>
          </a:p>
        </p:txBody>
      </p:sp>
      <p:sp>
        <p:nvSpPr>
          <p:cNvPr id="3" name="Content Placeholder 2">
            <a:extLst>
              <a:ext uri="{FF2B5EF4-FFF2-40B4-BE49-F238E27FC236}">
                <a16:creationId xmlns:a16="http://schemas.microsoft.com/office/drawing/2014/main" id="{8A8E1BDD-89F6-074C-8289-3E867EE6608D}"/>
              </a:ext>
            </a:extLst>
          </p:cNvPr>
          <p:cNvSpPr>
            <a:spLocks noGrp="1"/>
          </p:cNvSpPr>
          <p:nvPr>
            <p:ph idx="1"/>
          </p:nvPr>
        </p:nvSpPr>
        <p:spPr>
          <a:xfrm>
            <a:off x="1114658" y="3030949"/>
            <a:ext cx="6467867" cy="3450613"/>
          </a:xfrm>
        </p:spPr>
        <p:txBody>
          <a:bodyPr vert="horz" lIns="91440" tIns="45720" rIns="91440" bIns="45720" rtlCol="0" anchor="ctr">
            <a:noAutofit/>
          </a:bodyPr>
          <a:lstStyle/>
          <a:p>
            <a:r>
              <a:rPr lang="en-US" sz="2100" dirty="0"/>
              <a:t>Developed starting 2015 by group led by Gregory Kurtzer at the Berkeley National Laboratory</a:t>
            </a:r>
            <a:endParaRPr lang="en-US" sz="2100" dirty="0">
              <a:cs typeface="Calibri"/>
            </a:endParaRPr>
          </a:p>
          <a:p>
            <a:r>
              <a:rPr lang="en-US" sz="2100" dirty="0"/>
              <a:t>Developed out of a need to run containers using HPC resources</a:t>
            </a:r>
            <a:endParaRPr lang="en-US" sz="2100" dirty="0">
              <a:cs typeface="Calibri"/>
            </a:endParaRPr>
          </a:p>
          <a:p>
            <a:r>
              <a:rPr lang="en-US" sz="2100" dirty="0"/>
              <a:t>Highlights</a:t>
            </a:r>
            <a:endParaRPr lang="en-US" sz="2100" dirty="0">
              <a:cs typeface="Calibri"/>
            </a:endParaRPr>
          </a:p>
          <a:p>
            <a:pPr lvl="1"/>
            <a:r>
              <a:rPr lang="en-US" sz="2100" dirty="0"/>
              <a:t>Reproducibility</a:t>
            </a:r>
            <a:endParaRPr lang="en-US" sz="2100" dirty="0">
              <a:cs typeface="Calibri"/>
            </a:endParaRPr>
          </a:p>
          <a:p>
            <a:pPr lvl="1"/>
            <a:r>
              <a:rPr lang="en-US" sz="2100" dirty="0"/>
              <a:t>Easy syntax</a:t>
            </a:r>
            <a:endParaRPr lang="en-US" sz="2100" dirty="0">
              <a:cs typeface="Calibri"/>
            </a:endParaRPr>
          </a:p>
          <a:p>
            <a:pPr lvl="1"/>
            <a:r>
              <a:rPr lang="en-US" sz="2100" dirty="0"/>
              <a:t>Extreme portability/mobility of compute</a:t>
            </a:r>
            <a:endParaRPr lang="en-US" sz="2100" dirty="0">
              <a:cs typeface="Calibri"/>
            </a:endParaRPr>
          </a:p>
          <a:p>
            <a:pPr lvl="1"/>
            <a:r>
              <a:rPr lang="en-US" sz="2100" dirty="0"/>
              <a:t>Compatibility with different HPC environments</a:t>
            </a:r>
          </a:p>
          <a:p>
            <a:pPr lvl="1"/>
            <a:r>
              <a:rPr lang="en-US" sz="2100" dirty="0"/>
              <a:t>Security model</a:t>
            </a:r>
            <a:endParaRPr lang="en-US" sz="2100" dirty="0">
              <a:cs typeface="Calibri"/>
            </a:endParaRPr>
          </a:p>
          <a:p>
            <a:endParaRPr lang="en-US" sz="2400" dirty="0"/>
          </a:p>
          <a:p>
            <a:pPr lvl="1"/>
            <a:endParaRPr lang="en-US" dirty="0"/>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DCB3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5511777F-8DB8-4273-BEA7-3FEE1428A466}"/>
              </a:ext>
            </a:extLst>
          </p:cNvPr>
          <p:cNvPicPr>
            <a:picLocks noChangeAspect="1"/>
          </p:cNvPicPr>
          <p:nvPr/>
        </p:nvPicPr>
        <p:blipFill rotWithShape="1">
          <a:blip r:embed="rId3">
            <a:alphaModFix/>
          </a:blip>
          <a:srcRect t="660" r="-9" b="-9"/>
          <a:stretch/>
        </p:blipFill>
        <p:spPr>
          <a:xfrm>
            <a:off x="9030743" y="2474254"/>
            <a:ext cx="1912560" cy="1909489"/>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Tree>
    <p:extLst>
      <p:ext uri="{BB962C8B-B14F-4D97-AF65-F5344CB8AC3E}">
        <p14:creationId xmlns:p14="http://schemas.microsoft.com/office/powerpoint/2010/main" val="320506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8279A-C0B5-4148-9C3A-DDD89E312FBA}"/>
              </a:ext>
            </a:extLst>
          </p:cNvPr>
          <p:cNvSpPr>
            <a:spLocks noGrp="1"/>
          </p:cNvSpPr>
          <p:nvPr>
            <p:ph type="title"/>
          </p:nvPr>
        </p:nvSpPr>
        <p:spPr>
          <a:xfrm>
            <a:off x="838200" y="365125"/>
            <a:ext cx="10515600" cy="1325563"/>
          </a:xfrm>
        </p:spPr>
        <p:txBody>
          <a:bodyPr>
            <a:normAutofit/>
          </a:bodyPr>
          <a:lstStyle/>
          <a:p>
            <a:r>
              <a:rPr lang="en-US"/>
              <a:t>Security model of Singularity Containers</a:t>
            </a:r>
          </a:p>
        </p:txBody>
      </p:sp>
      <p:graphicFrame>
        <p:nvGraphicFramePr>
          <p:cNvPr id="6" name="Content Placeholder 3">
            <a:extLst>
              <a:ext uri="{FF2B5EF4-FFF2-40B4-BE49-F238E27FC236}">
                <a16:creationId xmlns:a16="http://schemas.microsoft.com/office/drawing/2014/main" id="{B2F9F17C-9ADC-4867-858C-AA5B66B248E8}"/>
              </a:ext>
            </a:extLst>
          </p:cNvPr>
          <p:cNvGraphicFramePr>
            <a:graphicFrameLocks noGrp="1"/>
          </p:cNvGraphicFramePr>
          <p:nvPr>
            <p:ph idx="1"/>
            <p:extLst>
              <p:ext uri="{D42A27DB-BD31-4B8C-83A1-F6EECF244321}">
                <p14:modId xmlns:p14="http://schemas.microsoft.com/office/powerpoint/2010/main" val="38654701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2362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3354</TotalTime>
  <Words>2440</Words>
  <Application>Microsoft Macintosh PowerPoint</Application>
  <PresentationFormat>Widescreen</PresentationFormat>
  <Paragraphs>352</Paragraphs>
  <Slides>26</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Monaco</vt:lpstr>
      <vt:lpstr>Office Theme</vt:lpstr>
      <vt:lpstr>Singularity Containers For Reproducible Research</vt:lpstr>
      <vt:lpstr>Outline</vt:lpstr>
      <vt:lpstr>Computational Reproducibility</vt:lpstr>
      <vt:lpstr>Reproducing Environments for True Reproducibility</vt:lpstr>
      <vt:lpstr>What would we want in this environment?</vt:lpstr>
      <vt:lpstr>What is a Container?</vt:lpstr>
      <vt:lpstr>History of Containers</vt:lpstr>
      <vt:lpstr>Singularity</vt:lpstr>
      <vt:lpstr>Security model of Singularity Containers</vt:lpstr>
      <vt:lpstr>Significance of Singularity Security Model</vt:lpstr>
      <vt:lpstr>Creating a Singularity Container</vt:lpstr>
      <vt:lpstr>Installing Virtual Machine</vt:lpstr>
      <vt:lpstr>Installing Singularity v2.5 in Ubuntu</vt:lpstr>
      <vt:lpstr>Overview of Singularity Workflow</vt:lpstr>
      <vt:lpstr>Recipe file</vt:lpstr>
      <vt:lpstr>Recipe</vt:lpstr>
      <vt:lpstr>Recipe file: Header</vt:lpstr>
      <vt:lpstr>Recipe file: Sections</vt:lpstr>
      <vt:lpstr>Building Singularity Containers</vt:lpstr>
      <vt:lpstr>How to Run Singularity Containers - run</vt:lpstr>
      <vt:lpstr>How to Run Singularity Containers - exec</vt:lpstr>
      <vt:lpstr>Power of Exec - Piping</vt:lpstr>
      <vt:lpstr>Singularity Access to Host Directories – bind paths </vt:lpstr>
      <vt:lpstr>Bind Points</vt:lpstr>
      <vt:lpstr>User Bind Point example</vt:lpstr>
      <vt:lpstr>Sources and Useful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Singularity Containers For Reproducible Research</dc:title>
  <dc:creator>Henoke Shiferaw</dc:creator>
  <cp:lastModifiedBy>Shiferaw, Henoke (NIH/NHGRI) [C]</cp:lastModifiedBy>
  <cp:revision>129</cp:revision>
  <dcterms:created xsi:type="dcterms:W3CDTF">2019-06-15T17:53:09Z</dcterms:created>
  <dcterms:modified xsi:type="dcterms:W3CDTF">2019-06-21T14:07:52Z</dcterms:modified>
</cp:coreProperties>
</file>